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Смирнова А.Ю.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Смирнова А.Ю.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266624"/>
        <c:axId val="90284800"/>
        <c:axId val="0"/>
      </c:bar3DChart>
      <c:catAx>
        <c:axId val="9026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90284800"/>
        <c:crosses val="autoZero"/>
        <c:auto val="1"/>
        <c:lblAlgn val="ctr"/>
        <c:lblOffset val="100"/>
        <c:noMultiLvlLbl val="0"/>
      </c:catAx>
      <c:valAx>
        <c:axId val="9028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266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ср.гр.</c:v>
                </c:pt>
                <c:pt idx="1">
                  <c:v>ст."А"</c:v>
                </c:pt>
                <c:pt idx="2">
                  <c:v>ст."Б"</c:v>
                </c:pt>
                <c:pt idx="3">
                  <c:v>подг."А"</c:v>
                </c:pt>
                <c:pt idx="4">
                  <c:v>подг."Б"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75</c:v>
                </c:pt>
                <c:pt idx="2">
                  <c:v>82.6</c:v>
                </c:pt>
                <c:pt idx="3">
                  <c:v>88.9</c:v>
                </c:pt>
                <c:pt idx="4">
                  <c:v>85.7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ср.гр.</c:v>
                </c:pt>
                <c:pt idx="1">
                  <c:v>ст."А"</c:v>
                </c:pt>
                <c:pt idx="2">
                  <c:v>ст."Б"</c:v>
                </c:pt>
                <c:pt idx="3">
                  <c:v>подг."А"</c:v>
                </c:pt>
                <c:pt idx="4">
                  <c:v>подг."Б"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42.9</c:v>
                </c:pt>
                <c:pt idx="1">
                  <c:v>21.4</c:v>
                </c:pt>
                <c:pt idx="2">
                  <c:v>17.399999999999999</c:v>
                </c:pt>
                <c:pt idx="3">
                  <c:v>11.1</c:v>
                </c:pt>
                <c:pt idx="4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ср.гр.</c:v>
                </c:pt>
                <c:pt idx="1">
                  <c:v>ст."А"</c:v>
                </c:pt>
                <c:pt idx="2">
                  <c:v>ст."Б"</c:v>
                </c:pt>
                <c:pt idx="3">
                  <c:v>подг."А"</c:v>
                </c:pt>
                <c:pt idx="4">
                  <c:v>подг."Б"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7.1</c:v>
                </c:pt>
                <c:pt idx="1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282496"/>
        <c:axId val="94284032"/>
        <c:axId val="0"/>
      </c:bar3DChart>
      <c:catAx>
        <c:axId val="9428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94284032"/>
        <c:crosses val="autoZero"/>
        <c:auto val="1"/>
        <c:lblAlgn val="ctr"/>
        <c:lblOffset val="100"/>
        <c:noMultiLvlLbl val="0"/>
      </c:catAx>
      <c:valAx>
        <c:axId val="9428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82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Смирновой Анны Юрьевны</a:t>
            </a:r>
          </a:p>
          <a:p>
            <a:r>
              <a:rPr lang="ru-RU" dirty="0"/>
              <a:t>музыкального руководителя высшей категории.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175351" cy="1793167"/>
          </a:xfrm>
        </p:spPr>
        <p:txBody>
          <a:bodyPr/>
          <a:lstStyle/>
          <a:p>
            <a:r>
              <a:rPr lang="ru-RU" dirty="0"/>
              <a:t>Аналитический отчет «Педагогические достижения за учебный год»</a:t>
            </a:r>
          </a:p>
        </p:txBody>
      </p:sp>
    </p:spTree>
    <p:extLst>
      <p:ext uri="{BB962C8B-B14F-4D97-AF65-F5344CB8AC3E}">
        <p14:creationId xmlns:p14="http://schemas.microsoft.com/office/powerpoint/2010/main" val="344003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краткосрочных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«Рождественские колядки»,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Ложки деревянные»,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Здравствуй, масленица».</a:t>
            </a:r>
          </a:p>
        </p:txBody>
      </p:sp>
    </p:spTree>
    <p:extLst>
      <p:ext uri="{BB962C8B-B14F-4D97-AF65-F5344CB8AC3E}">
        <p14:creationId xmlns:p14="http://schemas.microsoft.com/office/powerpoint/2010/main" val="21713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274289"/>
              </p:ext>
            </p:extLst>
          </p:nvPr>
        </p:nvGraphicFramePr>
        <p:xfrm>
          <a:off x="251520" y="1752600"/>
          <a:ext cx="8568952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05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Продолжить работу по теме </a:t>
            </a:r>
            <a:r>
              <a:rPr lang="ru-RU" dirty="0" smtClean="0"/>
              <a:t>самообразования; </a:t>
            </a:r>
            <a:endParaRPr lang="ru-RU" dirty="0"/>
          </a:p>
          <a:p>
            <a:r>
              <a:rPr lang="ru-RU" dirty="0" smtClean="0"/>
              <a:t>продолжить </a:t>
            </a:r>
            <a:r>
              <a:rPr lang="ru-RU" dirty="0"/>
              <a:t>участие в конкурсах различного </a:t>
            </a:r>
            <a:r>
              <a:rPr lang="ru-RU" dirty="0" smtClean="0"/>
              <a:t>уровня;</a:t>
            </a:r>
            <a:endParaRPr lang="ru-RU" dirty="0"/>
          </a:p>
          <a:p>
            <a:r>
              <a:rPr lang="ru-RU" dirty="0" smtClean="0"/>
              <a:t>продолжить </a:t>
            </a:r>
            <a:r>
              <a:rPr lang="ru-RU" dirty="0"/>
              <a:t>работу над разработкой и публикацией методического </a:t>
            </a:r>
            <a:r>
              <a:rPr lang="ru-RU" dirty="0" smtClean="0"/>
              <a:t>материала;</a:t>
            </a:r>
            <a:endParaRPr lang="ru-RU" dirty="0"/>
          </a:p>
          <a:p>
            <a:r>
              <a:rPr lang="ru-RU" dirty="0" smtClean="0"/>
              <a:t>продолжить </a:t>
            </a:r>
            <a:r>
              <a:rPr lang="ru-RU" dirty="0"/>
              <a:t>работу над развитием своего уровня и качества профессиональной </a:t>
            </a:r>
            <a:r>
              <a:rPr lang="ru-RU" dirty="0" smtClean="0"/>
              <a:t>подготовки;</a:t>
            </a:r>
            <a:endParaRPr lang="ru-RU" dirty="0"/>
          </a:p>
          <a:p>
            <a:r>
              <a:rPr lang="ru-RU" dirty="0" smtClean="0"/>
              <a:t>продолжить </a:t>
            </a:r>
            <a:r>
              <a:rPr lang="ru-RU" dirty="0"/>
              <a:t>оказывать помощь и давать рекомендации воспитателям и </a:t>
            </a:r>
            <a:r>
              <a:rPr lang="ru-RU" dirty="0" smtClean="0"/>
              <a:t>родителям;</a:t>
            </a:r>
            <a:endParaRPr lang="ru-RU" dirty="0"/>
          </a:p>
          <a:p>
            <a:r>
              <a:rPr lang="ru-RU" dirty="0" smtClean="0"/>
              <a:t>начать </a:t>
            </a:r>
            <a:r>
              <a:rPr lang="ru-RU" dirty="0"/>
              <a:t>работу хореографического </a:t>
            </a:r>
            <a:r>
              <a:rPr lang="ru-RU" dirty="0" smtClean="0"/>
              <a:t>кружка;</a:t>
            </a:r>
            <a:endParaRPr lang="ru-RU" dirty="0"/>
          </a:p>
          <a:p>
            <a:r>
              <a:rPr lang="ru-RU" dirty="0" smtClean="0"/>
              <a:t>пройти </a:t>
            </a:r>
            <a:r>
              <a:rPr lang="ru-RU" dirty="0"/>
              <a:t>повышение квалификации на тему «Хореография для дошкольников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67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Пожелания: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Приобрести в музыкальный зал:</a:t>
            </a:r>
          </a:p>
          <a:p>
            <a:pPr lvl="1"/>
            <a:r>
              <a:rPr lang="ru-RU" dirty="0" smtClean="0"/>
              <a:t>новые </a:t>
            </a:r>
            <a:r>
              <a:rPr lang="ru-RU" dirty="0"/>
              <a:t>детские музыкальные инструменты (список у зам. зав. по АХР Беспалых Т.А.) .</a:t>
            </a:r>
          </a:p>
          <a:p>
            <a:pPr lvl="1"/>
            <a:r>
              <a:rPr lang="ru-RU" dirty="0" smtClean="0"/>
              <a:t>новую </a:t>
            </a:r>
            <a:r>
              <a:rPr lang="ru-RU" dirty="0"/>
              <a:t>акустическую систему (в корпус Б).</a:t>
            </a:r>
          </a:p>
          <a:p>
            <a:pPr lvl="1"/>
            <a:r>
              <a:rPr lang="ru-RU" dirty="0" smtClean="0"/>
              <a:t>костюмы </a:t>
            </a:r>
            <a:r>
              <a:rPr lang="ru-RU" dirty="0"/>
              <a:t>и реквизиты для исполнения танцев.</a:t>
            </a:r>
          </a:p>
          <a:p>
            <a:pPr lvl="1"/>
            <a:r>
              <a:rPr lang="ru-RU" dirty="0" smtClean="0"/>
              <a:t>радио </a:t>
            </a:r>
            <a:r>
              <a:rPr lang="ru-RU" dirty="0"/>
              <a:t>микрофоны хорошего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382238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600" dirty="0"/>
              <a:t>Б</a:t>
            </a:r>
            <a:r>
              <a:rPr lang="ru-RU" sz="3600" dirty="0" smtClean="0"/>
              <a:t>лог </a:t>
            </a:r>
            <a:r>
              <a:rPr lang="ru-RU" sz="3600" dirty="0"/>
              <a:t>на Международном образовательном портале МААМ. RU.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	НОД по теме «Осень» в подготовительной группе «Путешествие с волшебной звездочкой»;</a:t>
            </a:r>
          </a:p>
          <a:p>
            <a:r>
              <a:rPr lang="ru-RU" dirty="0"/>
              <a:t>2.	Краткосрочный проект «Рождественские колядки»;</a:t>
            </a:r>
          </a:p>
          <a:p>
            <a:r>
              <a:rPr lang="ru-RU" dirty="0"/>
              <a:t>3.	Эссе «Моя профессия — музыкальный руководитель»;</a:t>
            </a:r>
          </a:p>
          <a:p>
            <a:r>
              <a:rPr lang="ru-RU" dirty="0"/>
              <a:t>4.	Сценарный план НОД для детей старшего дошкольного возраста «Музыкальное путешествие по стране «Математика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20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Принимала участие в «</a:t>
            </a:r>
            <a:r>
              <a:rPr lang="ru-RU" dirty="0" err="1"/>
              <a:t>Вебинаре</a:t>
            </a:r>
            <a:r>
              <a:rPr lang="ru-RU" dirty="0"/>
              <a:t>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Мониторинг развития музыкальности детей 3-7 лет»,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Рабочая программа музыкального руководителя ДОО».</a:t>
            </a:r>
          </a:p>
        </p:txBody>
      </p:sp>
    </p:spTree>
    <p:extLst>
      <p:ext uri="{BB962C8B-B14F-4D97-AF65-F5344CB8AC3E}">
        <p14:creationId xmlns:p14="http://schemas.microsoft.com/office/powerpoint/2010/main" val="226399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Районные конкурсы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педагогических чтениях имени К.А. </a:t>
            </a:r>
            <a:r>
              <a:rPr lang="ru-RU" dirty="0" err="1"/>
              <a:t>Миксон</a:t>
            </a:r>
            <a:r>
              <a:rPr lang="ru-RU" dirty="0"/>
              <a:t> с докладом на тему «Повышение качества образования в дошкольном образовательном учреждении  через создание мини-музеев»,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конкурсе проектов с разработкой «Рождественские колядки».</a:t>
            </a:r>
          </a:p>
        </p:txBody>
      </p:sp>
    </p:spTree>
    <p:extLst>
      <p:ext uri="{BB962C8B-B14F-4D97-AF65-F5344CB8AC3E}">
        <p14:creationId xmlns:p14="http://schemas.microsoft.com/office/powerpoint/2010/main" val="55760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детьми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«Россия! Молодость! Мечта!» - районный конкурс патриотической песни (диплом III степени),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Весенняя капель» - межрайонный </a:t>
            </a:r>
            <a:r>
              <a:rPr lang="ru-RU" dirty="0" smtClean="0"/>
              <a:t>фестиваль-конкурс </a:t>
            </a:r>
            <a:r>
              <a:rPr lang="ru-RU" dirty="0"/>
              <a:t>детского художественного творчества (диплом III степени),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Урожай 2013» - приз зрительских симпатий. </a:t>
            </a:r>
            <a:endParaRPr lang="ru-RU" dirty="0" smtClean="0"/>
          </a:p>
          <a:p>
            <a:r>
              <a:rPr lang="ru-RU" dirty="0" smtClean="0"/>
              <a:t>Принимали </a:t>
            </a:r>
            <a:r>
              <a:rPr lang="ru-RU" dirty="0"/>
              <a:t>участие в концертной программе посвященной 8 марта – чтение стихов. </a:t>
            </a:r>
          </a:p>
        </p:txBody>
      </p:sp>
    </p:spTree>
    <p:extLst>
      <p:ext uri="{BB962C8B-B14F-4D97-AF65-F5344CB8AC3E}">
        <p14:creationId xmlns:p14="http://schemas.microsoft.com/office/powerpoint/2010/main" val="24850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коллективом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забег </a:t>
            </a:r>
            <a:r>
              <a:rPr lang="ru-RU" dirty="0"/>
              <a:t>на лыжах - «Лыжня России 2014»,  </a:t>
            </a:r>
            <a:endParaRPr lang="ru-RU" dirty="0" smtClean="0"/>
          </a:p>
          <a:p>
            <a:r>
              <a:rPr lang="ru-RU" dirty="0" smtClean="0"/>
              <a:t>конкурс </a:t>
            </a:r>
            <a:r>
              <a:rPr lang="ru-RU" dirty="0"/>
              <a:t>«Широкая масленица с олимпийским размахом» (диплом III степени), </a:t>
            </a:r>
            <a:endParaRPr lang="ru-RU" dirty="0" smtClean="0"/>
          </a:p>
          <a:p>
            <a:r>
              <a:rPr lang="ru-RU" dirty="0" smtClean="0"/>
              <a:t>во всероссийском </a:t>
            </a:r>
            <a:r>
              <a:rPr lang="ru-RU" dirty="0"/>
              <a:t>интернет конкурсе «Детский сад. От прошлого к будущему», </a:t>
            </a:r>
            <a:endParaRPr lang="ru-RU" dirty="0" smtClean="0"/>
          </a:p>
          <a:p>
            <a:r>
              <a:rPr lang="ru-RU" dirty="0" smtClean="0"/>
              <a:t>участвовала </a:t>
            </a:r>
            <a:r>
              <a:rPr lang="ru-RU" dirty="0"/>
              <a:t>во всех педсоветах, проводимых в МБДОУ, </a:t>
            </a:r>
            <a:endParaRPr lang="ru-RU" dirty="0" smtClean="0"/>
          </a:p>
          <a:p>
            <a:r>
              <a:rPr lang="ru-RU" dirty="0" smtClean="0"/>
              <a:t>приготовила </a:t>
            </a:r>
            <a:r>
              <a:rPr lang="ru-RU" dirty="0"/>
              <a:t>и выступила с консультациями на тему «Создание мини-музея в группе», «Роль воспитателя на музыкальных занятиях».</a:t>
            </a:r>
          </a:p>
        </p:txBody>
      </p:sp>
    </p:spTree>
    <p:extLst>
      <p:ext uri="{BB962C8B-B14F-4D97-AF65-F5344CB8AC3E}">
        <p14:creationId xmlns:p14="http://schemas.microsoft.com/office/powerpoint/2010/main" val="23224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консультации, </a:t>
            </a:r>
            <a:endParaRPr lang="ru-RU" dirty="0" smtClean="0"/>
          </a:p>
          <a:p>
            <a:r>
              <a:rPr lang="ru-RU" dirty="0" smtClean="0"/>
              <a:t>рекомендации </a:t>
            </a:r>
            <a:r>
              <a:rPr lang="ru-RU" dirty="0"/>
              <a:t>и отчеты по проделанной работе на сайте ДОУ,  </a:t>
            </a:r>
            <a:endParaRPr lang="ru-RU" dirty="0" smtClean="0"/>
          </a:p>
          <a:p>
            <a:r>
              <a:rPr lang="ru-RU" dirty="0" smtClean="0"/>
              <a:t>консультации </a:t>
            </a:r>
            <a:r>
              <a:rPr lang="ru-RU" dirty="0"/>
              <a:t>в уголке музыкального руководителя. </a:t>
            </a:r>
            <a:endParaRPr lang="ru-RU" dirty="0" smtClean="0"/>
          </a:p>
          <a:p>
            <a:r>
              <a:rPr lang="ru-RU" dirty="0" smtClean="0"/>
              <a:t>беседы  </a:t>
            </a:r>
            <a:r>
              <a:rPr lang="ru-RU" dirty="0"/>
              <a:t>с родителями в частном </a:t>
            </a:r>
            <a:r>
              <a:rPr lang="ru-RU" dirty="0" smtClean="0"/>
              <a:t>порядке</a:t>
            </a:r>
          </a:p>
          <a:p>
            <a:r>
              <a:rPr lang="ru-RU" dirty="0" smtClean="0"/>
              <a:t>приглашали </a:t>
            </a:r>
            <a:r>
              <a:rPr lang="ru-RU" dirty="0"/>
              <a:t>родителей на наши праздники и развлечения, на некоторых, родители выступали  не только в роли зрителей, но и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154514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среди родителей: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4436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41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газете «Пригород»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«Березовскому детскому саду №2 – 50 лет»,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Земля русская добрым людом полнится»,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Детский сад – цветущий сад».</a:t>
            </a:r>
          </a:p>
        </p:txBody>
      </p:sp>
    </p:spTree>
    <p:extLst>
      <p:ext uri="{BB962C8B-B14F-4D97-AF65-F5344CB8AC3E}">
        <p14:creationId xmlns:p14="http://schemas.microsoft.com/office/powerpoint/2010/main" val="3054986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</TotalTime>
  <Words>407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Аналитический отчет «Педагогические достижения за учебный год»</vt:lpstr>
      <vt:lpstr>Блог на Международном образовательном портале МААМ. RU.</vt:lpstr>
      <vt:lpstr>Принимала участие в «Вебинаре» </vt:lpstr>
      <vt:lpstr>Районные конкурсы</vt:lpstr>
      <vt:lpstr>с детьми </vt:lpstr>
      <vt:lpstr>с коллективом </vt:lpstr>
      <vt:lpstr>работа с родителями</vt:lpstr>
      <vt:lpstr>Рейтинг среди родителей:</vt:lpstr>
      <vt:lpstr>В газете «Пригород» </vt:lpstr>
      <vt:lpstr>3 краткосрочных проекта</vt:lpstr>
      <vt:lpstr>Презентация PowerPoint</vt:lpstr>
      <vt:lpstr>Планирую:</vt:lpstr>
      <vt:lpstr>Пожелания: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«Педагогические достижения за учебный год»</dc:title>
  <cp:lastModifiedBy>Admin</cp:lastModifiedBy>
  <cp:revision>12</cp:revision>
  <dcterms:modified xsi:type="dcterms:W3CDTF">2014-05-27T07:10:08Z</dcterms:modified>
</cp:coreProperties>
</file>