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  <p:sldId id="270" r:id="rId14"/>
    <p:sldId id="269" r:id="rId15"/>
    <p:sldId id="268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ппа-ПЧЁЛКИ-1024x7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3140968"/>
            <a:ext cx="518457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200" b="1" spc="50" dirty="0" smtClean="0">
                <a:ln w="19050">
                  <a:solidFill>
                    <a:srgbClr val="002060"/>
                  </a:solidFill>
                </a:ln>
                <a:solidFill>
                  <a:srgbClr val="CC0000"/>
                </a:solidFill>
                <a:latin typeface="Bookman Old Style" pitchFamily="18" charset="0"/>
              </a:rPr>
              <a:t>Аналитический отчёт</a:t>
            </a:r>
          </a:p>
          <a:p>
            <a:pPr algn="ctr"/>
            <a:r>
              <a:rPr lang="ru-RU" sz="2200" b="1" spc="50" dirty="0" smtClean="0">
                <a:ln w="19050">
                  <a:solidFill>
                    <a:srgbClr val="002060"/>
                  </a:solidFill>
                </a:ln>
                <a:solidFill>
                  <a:srgbClr val="CC0000"/>
                </a:solidFill>
                <a:latin typeface="Bookman Old Style" pitchFamily="18" charset="0"/>
              </a:rPr>
              <a:t>за 2018 – 2019 учебный год </a:t>
            </a:r>
            <a:endParaRPr lang="ru-RU" sz="2200" b="1" spc="50" dirty="0">
              <a:ln w="19050">
                <a:solidFill>
                  <a:srgbClr val="002060"/>
                </a:solidFill>
              </a:ln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02128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Воспитатели: Толстунова Е.А.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 Цикуненко И.И.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971600" y="0"/>
            <a:ext cx="7149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«Березовский 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Segoe UI Symbol" pitchFamily="34" charset="0"/>
                <a:cs typeface="Times New Roman" pitchFamily="18" charset="0"/>
              </a:rPr>
              <a:t>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2»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-12c518951fe0054e8c7bf40677b3dc03-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1" t="27429" r="8001" b="9051"/>
          <a:stretch>
            <a:fillRect/>
          </a:stretch>
        </p:blipFill>
        <p:spPr>
          <a:xfrm>
            <a:off x="1979712" y="3645024"/>
            <a:ext cx="3110191" cy="2986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-02ba63f08cdda9ca67c94ebdd15e89a2-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6" t="7205" r="1170" b="10137"/>
          <a:stretch>
            <a:fillRect/>
          </a:stretch>
        </p:blipFill>
        <p:spPr>
          <a:xfrm>
            <a:off x="611560" y="404664"/>
            <a:ext cx="48201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95b577e199ba6933e4338b1fda7ad135-V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124744"/>
            <a:ext cx="329436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-14cbedc89bf52ec0e636b68c38c1e888-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2" t="3144"/>
          <a:stretch>
            <a:fillRect/>
          </a:stretch>
        </p:blipFill>
        <p:spPr>
          <a:xfrm>
            <a:off x="5580112" y="1196752"/>
            <a:ext cx="315188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0411_13412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84" r="7805" b="2974"/>
          <a:stretch>
            <a:fillRect/>
          </a:stretch>
        </p:blipFill>
        <p:spPr>
          <a:xfrm>
            <a:off x="467544" y="1484784"/>
            <a:ext cx="511256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514_0925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1" t="3801" r="3538" b="2751"/>
          <a:stretch>
            <a:fillRect/>
          </a:stretch>
        </p:blipFill>
        <p:spPr>
          <a:xfrm>
            <a:off x="971600" y="620688"/>
            <a:ext cx="7056784" cy="546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332656"/>
            <a:ext cx="70567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течение года строго соблюдался режим дня и все санитарно-гигиенические требования к пребыванию детей в ДОУ. Согласно плану проводились медицинское и педагогическое обследование воспитанников, подтвердившие положительную динамику развития каждого ребенка и группы в целом.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Результаты диагностики: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7544" y="1772816"/>
          <a:ext cx="8064897" cy="388843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414896"/>
                <a:gridCol w="990426"/>
                <a:gridCol w="1051062"/>
                <a:gridCol w="1071279"/>
                <a:gridCol w="1131915"/>
                <a:gridCol w="1131915"/>
                <a:gridCol w="1273404"/>
              </a:tblGrid>
              <a:tr h="728222">
                <a:tc>
                  <a:txBody>
                    <a:bodyPr/>
                    <a:lstStyle/>
                    <a:p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Высокий уровень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нач.года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Средний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уровень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нач.года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Низкий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уровень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нач.года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Высокий уровень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конец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Средний уровень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конец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Низкий уровень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 pitchFamily="18" charset="0"/>
                        </a:rPr>
                        <a:t> конец года</a:t>
                      </a:r>
                      <a:endParaRPr lang="ru-RU" sz="1200" dirty="0">
                        <a:solidFill>
                          <a:schemeClr val="tx1"/>
                        </a:solidFill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4578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Bookman Old Style" pitchFamily="18" charset="0"/>
                        </a:rPr>
                        <a:t>Соц.-коммуник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. 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78%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9%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22%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65%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5496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itchFamily="18" charset="0"/>
                        </a:rPr>
                        <a:t>Познавательное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77%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10%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74%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830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itchFamily="18" charset="0"/>
                        </a:rPr>
                        <a:t>Речевое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12%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80%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8%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37%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60%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61830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Bookman Old Style" pitchFamily="18" charset="0"/>
                        </a:rPr>
                        <a:t>Худ.-эстетич</a:t>
                      </a:r>
                      <a:r>
                        <a:rPr lang="ru-RU" sz="1400" dirty="0" smtClean="0">
                          <a:latin typeface="Bookman Old Style" pitchFamily="18" charset="0"/>
                        </a:rPr>
                        <a:t>.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21%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71%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8%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34%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63%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2822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Bookman Old Style" pitchFamily="18" charset="0"/>
                        </a:rPr>
                        <a:t>Физическое</a:t>
                      </a:r>
                      <a:endParaRPr lang="ru-RU" sz="14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13%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81%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6%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47%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50%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Bookman Old Style" pitchFamily="18" charset="0"/>
                        </a:rPr>
                        <a:t>3%</a:t>
                      </a:r>
                      <a:endParaRPr lang="ru-RU" sz="16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течение года обновлялась предметно-развивающая среда в группе. Все групповое пространство распределено на зоны, которые доступны детям.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20190318_1539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1" t="-399" r="19288" b="9401"/>
          <a:stretch>
            <a:fillRect/>
          </a:stretch>
        </p:blipFill>
        <p:spPr>
          <a:xfrm>
            <a:off x="395536" y="1700808"/>
            <a:ext cx="5112568" cy="349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318_1543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13" t="4801" r="7675"/>
          <a:stretch>
            <a:fillRect/>
          </a:stretch>
        </p:blipFill>
        <p:spPr>
          <a:xfrm rot="5400000">
            <a:off x="4598002" y="1962838"/>
            <a:ext cx="4968552" cy="329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318_155532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1" t="-399" r="8263" b="2401"/>
          <a:stretch>
            <a:fillRect/>
          </a:stretch>
        </p:blipFill>
        <p:spPr>
          <a:xfrm>
            <a:off x="467544" y="1700808"/>
            <a:ext cx="4896544" cy="314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0212_173304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263"/>
          <a:stretch>
            <a:fillRect/>
          </a:stretch>
        </p:blipFill>
        <p:spPr>
          <a:xfrm rot="5400000">
            <a:off x="4408761" y="1864047"/>
            <a:ext cx="4939214" cy="3028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90116_16214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8" t="6912" r="12441"/>
          <a:stretch>
            <a:fillRect/>
          </a:stretch>
        </p:blipFill>
        <p:spPr>
          <a:xfrm rot="5400000">
            <a:off x="4782584" y="1922272"/>
            <a:ext cx="4680521" cy="3085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318_15471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1"/>
          <a:stretch>
            <a:fillRect/>
          </a:stretch>
        </p:blipFill>
        <p:spPr>
          <a:xfrm>
            <a:off x="395536" y="1700808"/>
            <a:ext cx="5184576" cy="316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81107_1817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980728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f9c562c5c244f87cf28892723300a2ec-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315_1607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79778" y="812710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90307_093739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71" b="12768"/>
          <a:stretch>
            <a:fillRect/>
          </a:stretch>
        </p:blipFill>
        <p:spPr>
          <a:xfrm rot="5400000">
            <a:off x="5122446" y="2302490"/>
            <a:ext cx="4320481" cy="254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307_093824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" b="5201"/>
          <a:stretch>
            <a:fillRect/>
          </a:stretch>
        </p:blipFill>
        <p:spPr>
          <a:xfrm rot="5400000">
            <a:off x="-571781" y="2596116"/>
            <a:ext cx="459892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55576" y="476672"/>
            <a:ext cx="745232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Плюсы и минусы минувшего учебного года.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минувшем году были выявлены следующие проблемы и достигнуты успехи.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Проблемы:</a:t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Не все родители прислушиваются к советам воспитателей и продолжают нарушать режим дня, поздно приводят детей в детский сад. Воспитанники пропускают утреннюю зарядку, а иногда и завтрак;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Не полностью укомплектована предметно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пространственная развивающая среда в соответствии с современными требованиями.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Успехи:</a:t>
            </a:r>
            <a:b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Посещаемость детьми ДОУ возросла;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•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Заметно возрос авторитет и популярность педагогов среди родителей группы.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учетом успехов и проблем, возникших в минувшем учебном году, намечены следующие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задачи на 2019 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2020 учебный год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Продолжать развитие детей по всем областям основной образовательной программы согласно ФГОС ДО;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 Продолжать принимать активное участие в методических мероприятиях района и детского сада.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3. Развивать познавательную активность детей через обогащение представлений об окружающем мире.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 Продолжать воспитывать в детях творчество, эмоциональность, активность для их дальнейших достижений и успехов.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5. Пополнить: дидактический и раздаточный материал на развития логического мышления; уголок сюжетно-ролевых игр; книжный уголок литературой по возрасту.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6. Продолжать работу над темой по самообразованию.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486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Атмосфера в детском коллективе доброжелательная, позитивная. Преобладают партнерские взаимоотношения и совместная деятельность детей.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4" name="Рисунок 3" descr="IMG-3bb80763de35469324c79b0cae476a43-V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6" t="15112" r="6223" b="3105"/>
          <a:stretch>
            <a:fillRect/>
          </a:stretch>
        </p:blipFill>
        <p:spPr>
          <a:xfrm>
            <a:off x="395536" y="1700808"/>
            <a:ext cx="4968552" cy="33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921_102026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2489" y="2370399"/>
            <a:ext cx="4706886" cy="2647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188640"/>
            <a:ext cx="736611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  <a:latin typeface="Bookman Old Style" pitchFamily="18" charset="0"/>
              </a:rPr>
              <a:t>СПАСИБО </a:t>
            </a:r>
          </a:p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  <a:latin typeface="Bookman Old Style" pitchFamily="18" charset="0"/>
              </a:rPr>
              <a:t>ЗА ВНИМАНИЕ!</a:t>
            </a:r>
            <a:endParaRPr lang="ru-RU" sz="6600" b="1" cap="none" spc="0" dirty="0">
              <a:ln/>
              <a:solidFill>
                <a:schemeClr val="accent3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" name="Рисунок 3" descr="20181108_0920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76" t="11151" r="7475" b="19550"/>
          <a:stretch>
            <a:fillRect/>
          </a:stretch>
        </p:blipFill>
        <p:spPr>
          <a:xfrm>
            <a:off x="1043608" y="2060848"/>
            <a:ext cx="7056784" cy="431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548680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В течение учебного года образовательная деятельность была направлена на обеспечение непрерывного, всестороннего развития ребенка.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5" name="Рисунок 4" descr="20180924_155634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0" t="9524" r="10205"/>
          <a:stretch>
            <a:fillRect/>
          </a:stretch>
        </p:blipFill>
        <p:spPr>
          <a:xfrm rot="5400000">
            <a:off x="-144524" y="2384884"/>
            <a:ext cx="45365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81025_112049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46"/>
          <a:stretch>
            <a:fillRect/>
          </a:stretch>
        </p:blipFill>
        <p:spPr>
          <a:xfrm flipV="1">
            <a:off x="3491880" y="1844824"/>
            <a:ext cx="5220072" cy="354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04664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Педагогический процесс в течение года был ориентирован на всестороннее формирование личности ребенка с учетом особенностей его физического, психического развития, индивидуальных возможностей и способностей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4" name="Рисунок 3" descr="20181029_0909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2516" y="195283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114_11114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88" t="5201"/>
          <a:stretch>
            <a:fillRect/>
          </a:stretch>
        </p:blipFill>
        <p:spPr>
          <a:xfrm flipV="1">
            <a:off x="3752742" y="1700808"/>
            <a:ext cx="492371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99592" y="384339"/>
            <a:ext cx="70567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детьми систематически проводилась НОД в соответствии с основной общеобразовательной программой и утвержденным расписанием непосредственно образовательной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81123_0911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62" t="6201" r="10226"/>
          <a:stretch>
            <a:fillRect/>
          </a:stretch>
        </p:blipFill>
        <p:spPr>
          <a:xfrm rot="5400000">
            <a:off x="4664981" y="2039875"/>
            <a:ext cx="4824537" cy="3138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1213_11504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01" r="12988" b="5201"/>
          <a:stretch>
            <a:fillRect/>
          </a:stretch>
        </p:blipFill>
        <p:spPr>
          <a:xfrm>
            <a:off x="323528" y="1700808"/>
            <a:ext cx="5256584" cy="345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27584" y="332656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Поставленные цели достигались в процессе осуществления разнообразных видов деятельности: игровой, коммуникативной, трудовой, познавательно-исследовательской, продуктивной, музыкально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художественной.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0190514_1047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6" t="10101" r="5113" b="2751"/>
          <a:stretch>
            <a:fillRect/>
          </a:stretch>
        </p:blipFill>
        <p:spPr>
          <a:xfrm>
            <a:off x="395536" y="1700808"/>
            <a:ext cx="5112568" cy="379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80927_11525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12" t="10401" r="18889" b="5600"/>
          <a:stretch>
            <a:fillRect/>
          </a:stretch>
        </p:blipFill>
        <p:spPr>
          <a:xfrm rot="5400000">
            <a:off x="4846940" y="1929924"/>
            <a:ext cx="4608509" cy="3142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404664"/>
            <a:ext cx="74888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Были проведены тематические недели: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День знаний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мире профессий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Масленичная неделя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Космос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9 Мая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День Победы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и т.д. Также успешно прошли тематические праздники: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Волшебный сундучок осени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Мы туристы,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Новый год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8 марта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180920_1611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946" y="203828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8fe43f3307a20fa2f3b39013b253f36d-V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23" t="19551" r="5901" b="26900"/>
          <a:stretch>
            <a:fillRect/>
          </a:stretch>
        </p:blipFill>
        <p:spPr>
          <a:xfrm>
            <a:off x="3995935" y="1700808"/>
            <a:ext cx="4738303" cy="338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Новогодняя групповая Пчелки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764704"/>
            <a:ext cx="7560840" cy="5345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20190221_161316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1" r="6688"/>
          <a:stretch>
            <a:fillRect/>
          </a:stretch>
        </p:blipFill>
        <p:spPr>
          <a:xfrm>
            <a:off x="323528" y="1124744"/>
            <a:ext cx="8244408" cy="473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357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Bookman Old Style</vt:lpstr>
      <vt:lpstr>Calibri</vt:lpstr>
      <vt:lpstr>Segoe UI 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Юзер</cp:lastModifiedBy>
  <cp:revision>21</cp:revision>
  <dcterms:created xsi:type="dcterms:W3CDTF">2019-05-28T11:17:22Z</dcterms:created>
  <dcterms:modified xsi:type="dcterms:W3CDTF">2020-02-07T03:13:07Z</dcterms:modified>
</cp:coreProperties>
</file>