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1" r:id="rId6"/>
    <p:sldId id="260" r:id="rId7"/>
    <p:sldId id="264" r:id="rId8"/>
    <p:sldId id="265" r:id="rId9"/>
    <p:sldId id="267" r:id="rId10"/>
    <p:sldId id="268" r:id="rId11"/>
    <p:sldId id="269" r:id="rId12"/>
    <p:sldId id="266" r:id="rId13"/>
    <p:sldId id="270" r:id="rId14"/>
    <p:sldId id="271" r:id="rId15"/>
    <p:sldId id="272" r:id="rId16"/>
    <p:sldId id="273" r:id="rId17"/>
    <p:sldId id="274" r:id="rId18"/>
    <p:sldId id="275" r:id="rId19"/>
    <p:sldId id="26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1275" userDrawn="1">
          <p15:clr>
            <a:srgbClr val="A4A3A4"/>
          </p15:clr>
        </p15:guide>
        <p15:guide id="4" orient="horz" pos="73" userDrawn="1">
          <p15:clr>
            <a:srgbClr val="A4A3A4"/>
          </p15:clr>
        </p15:guide>
        <p15:guide id="5" orient="horz" pos="3453" userDrawn="1">
          <p15:clr>
            <a:srgbClr val="A4A3A4"/>
          </p15:clr>
        </p15:guide>
        <p15:guide id="6" orient="horz" pos="3952" userDrawn="1">
          <p15:clr>
            <a:srgbClr val="A4A3A4"/>
          </p15:clr>
        </p15:guide>
        <p15:guide id="7" orient="horz" pos="4269" userDrawn="1">
          <p15:clr>
            <a:srgbClr val="A4A3A4"/>
          </p15:clr>
        </p15:guide>
        <p15:guide id="8" pos="3636" userDrawn="1">
          <p15:clr>
            <a:srgbClr val="A4A3A4"/>
          </p15:clr>
        </p15:guide>
        <p15:guide id="9" pos="4067" userDrawn="1">
          <p15:clr>
            <a:srgbClr val="A4A3A4"/>
          </p15:clr>
        </p15:guide>
        <p15:guide id="10" pos="5632" userDrawn="1">
          <p15:clr>
            <a:srgbClr val="A4A3A4"/>
          </p15:clr>
        </p15:guide>
        <p15:guide id="11" pos="7242" userDrawn="1">
          <p15:clr>
            <a:srgbClr val="A4A3A4"/>
          </p15:clr>
        </p15:guide>
        <p15:guide id="12" pos="5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4C4C4F"/>
    <a:srgbClr val="434343"/>
    <a:srgbClr val="3333CC"/>
    <a:srgbClr val="5E635D"/>
    <a:srgbClr val="0066CC"/>
    <a:srgbClr val="9933FF"/>
    <a:srgbClr val="000000"/>
    <a:srgbClr val="5A6059"/>
    <a:srgbClr val="5D6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21" y="58"/>
      </p:cViewPr>
      <p:guideLst>
        <p:guide orient="horz" pos="2183"/>
        <p:guide pos="3863"/>
        <p:guide orient="horz" pos="1275"/>
        <p:guide orient="horz" pos="73"/>
        <p:guide orient="horz" pos="3453"/>
        <p:guide orient="horz" pos="3952"/>
        <p:guide orient="horz" pos="4269"/>
        <p:guide pos="3636"/>
        <p:guide pos="4067"/>
        <p:guide pos="5632"/>
        <p:guide pos="7242"/>
        <p:guide pos="5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D6104-0E59-4715-888B-0F2F1A8BD770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001-442E-420B-BC19-9FB71114E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07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C0001-442E-420B-BC19-9FB71114EF4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59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C0001-442E-420B-BC19-9FB71114EF4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63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C0001-442E-420B-BC19-9FB71114EF4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6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3C64-95B1-4A31-839A-473D5FA836E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89AF-0862-4A58-BD48-26D38A94D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764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3C64-95B1-4A31-839A-473D5FA836E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89AF-0862-4A58-BD48-26D38A94D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030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3C64-95B1-4A31-839A-473D5FA836E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89AF-0862-4A58-BD48-26D38A94D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274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3C64-95B1-4A31-839A-473D5FA836E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89AF-0862-4A58-BD48-26D38A94D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848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3C64-95B1-4A31-839A-473D5FA836E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89AF-0862-4A58-BD48-26D38A94D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1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3C64-95B1-4A31-839A-473D5FA836E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89AF-0862-4A58-BD48-26D38A94D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120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3C64-95B1-4A31-839A-473D5FA836E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89AF-0862-4A58-BD48-26D38A94D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16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3C64-95B1-4A31-839A-473D5FA836E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89AF-0862-4A58-BD48-26D38A94D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89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3C64-95B1-4A31-839A-473D5FA836E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89AF-0862-4A58-BD48-26D38A94D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35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3C64-95B1-4A31-839A-473D5FA836E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89AF-0862-4A58-BD48-26D38A94D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89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3C64-95B1-4A31-839A-473D5FA836E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89AF-0862-4A58-BD48-26D38A94D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32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500">
              <a:srgbClr val="9F9582"/>
            </a:gs>
            <a:gs pos="0">
              <a:srgbClr val="5F6761"/>
            </a:gs>
            <a:gs pos="55000">
              <a:srgbClr val="908975"/>
            </a:gs>
            <a:gs pos="84000">
              <a:srgbClr val="9F9582"/>
            </a:gs>
            <a:gs pos="100000">
              <a:srgbClr val="82827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83C64-95B1-4A31-839A-473D5FA836E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B89AF-0862-4A58-BD48-26D38A94D2A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57" t="3871" r="5074" b="4000"/>
          <a:stretch/>
        </p:blipFill>
        <p:spPr>
          <a:xfrm>
            <a:off x="199697" y="73572"/>
            <a:ext cx="11771586" cy="6647903"/>
          </a:xfrm>
          <a:prstGeom prst="rect">
            <a:avLst/>
          </a:prstGeom>
          <a:gradFill>
            <a:gsLst>
              <a:gs pos="0">
                <a:srgbClr val="646963"/>
              </a:gs>
              <a:gs pos="60000">
                <a:srgbClr val="98917F"/>
              </a:gs>
              <a:gs pos="32000">
                <a:srgbClr val="999380"/>
              </a:gs>
              <a:gs pos="98739">
                <a:srgbClr val="828275"/>
              </a:gs>
              <a:gs pos="82000">
                <a:srgbClr val="9B978C"/>
              </a:gs>
            </a:gsLst>
            <a:lin ang="0" scaled="1"/>
          </a:gradFill>
        </p:spPr>
      </p:pic>
    </p:spTree>
    <p:extLst>
      <p:ext uri="{BB962C8B-B14F-4D97-AF65-F5344CB8AC3E}">
        <p14:creationId xmlns:p14="http://schemas.microsoft.com/office/powerpoint/2010/main" val="320486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9185" y="460996"/>
            <a:ext cx="54365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>
                <a:ln w="12700" cmpd="sng">
                  <a:solidFill>
                    <a:srgbClr val="666699"/>
                  </a:solidFill>
                  <a:prstDash val="solid"/>
                </a:ln>
                <a:solidFill>
                  <a:srgbClr val="4C4C4F"/>
                </a:solidFill>
                <a:latin typeface="Monotype Corsiva" panose="03010101010201010101" pitchFamily="66" charset="0"/>
                <a:cs typeface="Arial" pitchFamily="34" charset="0"/>
              </a:rPr>
              <a:t>Развивающая предметно-пространственная среда в старшей группе в соответствии с ФГОС ДО</a:t>
            </a:r>
            <a:br>
              <a:rPr lang="ru-RU" sz="4000" b="1" dirty="0">
                <a:ln w="12700" cmpd="sng">
                  <a:solidFill>
                    <a:srgbClr val="666699"/>
                  </a:solidFill>
                  <a:prstDash val="solid"/>
                </a:ln>
                <a:solidFill>
                  <a:srgbClr val="4C4C4F"/>
                </a:solidFill>
                <a:latin typeface="Monotype Corsiva" panose="03010101010201010101" pitchFamily="66" charset="0"/>
                <a:cs typeface="Arial" pitchFamily="34" charset="0"/>
              </a:rPr>
            </a:br>
            <a:endParaRPr lang="ru-RU" sz="3600" b="1" dirty="0">
              <a:ln w="12700" cmpd="sng">
                <a:solidFill>
                  <a:srgbClr val="666699"/>
                </a:solidFill>
                <a:prstDash val="solid"/>
              </a:ln>
              <a:solidFill>
                <a:srgbClr val="4C4C4F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 descr="D:\Desktop\15227de5-3deb-47c4-a55a-af3f00043d2b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59" y="3837449"/>
            <a:ext cx="2901760" cy="23048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Группа 34"/>
          <p:cNvGrpSpPr/>
          <p:nvPr/>
        </p:nvGrpSpPr>
        <p:grpSpPr>
          <a:xfrm>
            <a:off x="6132513" y="27098"/>
            <a:ext cx="6007515" cy="6730779"/>
            <a:chOff x="6110913" y="21021"/>
            <a:chExt cx="6007515" cy="6730779"/>
          </a:xfrm>
          <a:effectLst>
            <a:outerShdw blurRad="304800" dist="190500" dir="8100000" algn="tr" rotWithShape="0">
              <a:prstClr val="black">
                <a:alpha val="31000"/>
              </a:prstClr>
            </a:outerShdw>
          </a:effectLst>
        </p:grpSpPr>
        <p:sp>
          <p:nvSpPr>
            <p:cNvPr id="36" name="Прямоугольник 35"/>
            <p:cNvSpPr/>
            <p:nvPr/>
          </p:nvSpPr>
          <p:spPr>
            <a:xfrm>
              <a:off x="6110913" y="106200"/>
              <a:ext cx="43200" cy="6645600"/>
            </a:xfrm>
            <a:prstGeom prst="rect">
              <a:avLst/>
            </a:prstGeom>
            <a:solidFill>
              <a:srgbClr val="5E6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190873" y="106200"/>
              <a:ext cx="277200" cy="6645600"/>
            </a:xfrm>
            <a:prstGeom prst="rect">
              <a:avLst/>
            </a:prstGeom>
            <a:gradFill>
              <a:gsLst>
                <a:gs pos="0">
                  <a:srgbClr val="747A73"/>
                </a:gs>
                <a:gs pos="64000">
                  <a:srgbClr val="818174"/>
                </a:gs>
                <a:gs pos="100000">
                  <a:srgbClr val="FDFDFD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9"/>
            <p:cNvSpPr/>
            <p:nvPr/>
          </p:nvSpPr>
          <p:spPr>
            <a:xfrm>
              <a:off x="6468073" y="21021"/>
              <a:ext cx="5650355" cy="6730779"/>
            </a:xfrm>
            <a:custGeom>
              <a:avLst/>
              <a:gdLst>
                <a:gd name="connsiteX0" fmla="*/ 0 w 5481157"/>
                <a:gd name="connsiteY0" fmla="*/ 0 h 6645600"/>
                <a:gd name="connsiteX1" fmla="*/ 5481157 w 5481157"/>
                <a:gd name="connsiteY1" fmla="*/ 0 h 6645600"/>
                <a:gd name="connsiteX2" fmla="*/ 5481157 w 5481157"/>
                <a:gd name="connsiteY2" fmla="*/ 6645600 h 6645600"/>
                <a:gd name="connsiteX3" fmla="*/ 0 w 5481157"/>
                <a:gd name="connsiteY3" fmla="*/ 6645600 h 6645600"/>
                <a:gd name="connsiteX4" fmla="*/ 0 w 5481157"/>
                <a:gd name="connsiteY4" fmla="*/ 0 h 6645600"/>
                <a:gd name="connsiteX0" fmla="*/ 0 w 5481157"/>
                <a:gd name="connsiteY0" fmla="*/ 5314 h 6650914"/>
                <a:gd name="connsiteX1" fmla="*/ 2802051 w 5481157"/>
                <a:gd name="connsiteY1" fmla="*/ 0 h 6650914"/>
                <a:gd name="connsiteX2" fmla="*/ 5481157 w 5481157"/>
                <a:gd name="connsiteY2" fmla="*/ 5314 h 6650914"/>
                <a:gd name="connsiteX3" fmla="*/ 5481157 w 5481157"/>
                <a:gd name="connsiteY3" fmla="*/ 6650914 h 6650914"/>
                <a:gd name="connsiteX4" fmla="*/ 0 w 5481157"/>
                <a:gd name="connsiteY4" fmla="*/ 6650914 h 6650914"/>
                <a:gd name="connsiteX5" fmla="*/ 0 w 5481157"/>
                <a:gd name="connsiteY5" fmla="*/ 5314 h 6650914"/>
                <a:gd name="connsiteX0" fmla="*/ 0 w 5481157"/>
                <a:gd name="connsiteY0" fmla="*/ 68376 h 6713976"/>
                <a:gd name="connsiteX1" fmla="*/ 2812561 w 5481157"/>
                <a:gd name="connsiteY1" fmla="*/ 0 h 6713976"/>
                <a:gd name="connsiteX2" fmla="*/ 5481157 w 5481157"/>
                <a:gd name="connsiteY2" fmla="*/ 68376 h 6713976"/>
                <a:gd name="connsiteX3" fmla="*/ 5481157 w 5481157"/>
                <a:gd name="connsiteY3" fmla="*/ 6713976 h 6713976"/>
                <a:gd name="connsiteX4" fmla="*/ 0 w 5481157"/>
                <a:gd name="connsiteY4" fmla="*/ 6713976 h 6713976"/>
                <a:gd name="connsiteX5" fmla="*/ 0 w 5481157"/>
                <a:gd name="connsiteY5" fmla="*/ 68376 h 6713976"/>
                <a:gd name="connsiteX0" fmla="*/ 0 w 5481157"/>
                <a:gd name="connsiteY0" fmla="*/ 68376 h 6713976"/>
                <a:gd name="connsiteX1" fmla="*/ 2812561 w 5481157"/>
                <a:gd name="connsiteY1" fmla="*/ 0 h 6713976"/>
                <a:gd name="connsiteX2" fmla="*/ 5481157 w 5481157"/>
                <a:gd name="connsiteY2" fmla="*/ 68376 h 6713976"/>
                <a:gd name="connsiteX3" fmla="*/ 5481157 w 5481157"/>
                <a:gd name="connsiteY3" fmla="*/ 6713976 h 6713976"/>
                <a:gd name="connsiteX4" fmla="*/ 0 w 5481157"/>
                <a:gd name="connsiteY4" fmla="*/ 6713976 h 6713976"/>
                <a:gd name="connsiteX5" fmla="*/ 0 w 5481157"/>
                <a:gd name="connsiteY5" fmla="*/ 68376 h 6713976"/>
                <a:gd name="connsiteX0" fmla="*/ 0 w 5481157"/>
                <a:gd name="connsiteY0" fmla="*/ 68376 h 6713976"/>
                <a:gd name="connsiteX1" fmla="*/ 531817 w 5481157"/>
                <a:gd name="connsiteY1" fmla="*/ 52552 h 6713976"/>
                <a:gd name="connsiteX2" fmla="*/ 2812561 w 5481157"/>
                <a:gd name="connsiteY2" fmla="*/ 0 h 6713976"/>
                <a:gd name="connsiteX3" fmla="*/ 5481157 w 5481157"/>
                <a:gd name="connsiteY3" fmla="*/ 68376 h 6713976"/>
                <a:gd name="connsiteX4" fmla="*/ 5481157 w 5481157"/>
                <a:gd name="connsiteY4" fmla="*/ 6713976 h 6713976"/>
                <a:gd name="connsiteX5" fmla="*/ 0 w 5481157"/>
                <a:gd name="connsiteY5" fmla="*/ 6713976 h 6713976"/>
                <a:gd name="connsiteX6" fmla="*/ 0 w 5481157"/>
                <a:gd name="connsiteY6" fmla="*/ 68376 h 6713976"/>
                <a:gd name="connsiteX0" fmla="*/ 0 w 5481157"/>
                <a:gd name="connsiteY0" fmla="*/ 68376 h 6713976"/>
                <a:gd name="connsiteX1" fmla="*/ 531817 w 5481157"/>
                <a:gd name="connsiteY1" fmla="*/ 52552 h 6713976"/>
                <a:gd name="connsiteX2" fmla="*/ 2812561 w 5481157"/>
                <a:gd name="connsiteY2" fmla="*/ 0 h 6713976"/>
                <a:gd name="connsiteX3" fmla="*/ 5481157 w 5481157"/>
                <a:gd name="connsiteY3" fmla="*/ 68376 h 6713976"/>
                <a:gd name="connsiteX4" fmla="*/ 5481157 w 5481157"/>
                <a:gd name="connsiteY4" fmla="*/ 6713976 h 6713976"/>
                <a:gd name="connsiteX5" fmla="*/ 0 w 5481157"/>
                <a:gd name="connsiteY5" fmla="*/ 6713976 h 6713976"/>
                <a:gd name="connsiteX6" fmla="*/ 0 w 5481157"/>
                <a:gd name="connsiteY6" fmla="*/ 68376 h 6713976"/>
                <a:gd name="connsiteX0" fmla="*/ 0 w 5481157"/>
                <a:gd name="connsiteY0" fmla="*/ 68376 h 6713976"/>
                <a:gd name="connsiteX1" fmla="*/ 531817 w 5481157"/>
                <a:gd name="connsiteY1" fmla="*/ 52552 h 6713976"/>
                <a:gd name="connsiteX2" fmla="*/ 2812561 w 5481157"/>
                <a:gd name="connsiteY2" fmla="*/ 0 h 6713976"/>
                <a:gd name="connsiteX3" fmla="*/ 5481157 w 5481157"/>
                <a:gd name="connsiteY3" fmla="*/ 68376 h 6713976"/>
                <a:gd name="connsiteX4" fmla="*/ 5481157 w 5481157"/>
                <a:gd name="connsiteY4" fmla="*/ 6713976 h 6713976"/>
                <a:gd name="connsiteX5" fmla="*/ 0 w 5481157"/>
                <a:gd name="connsiteY5" fmla="*/ 6713976 h 6713976"/>
                <a:gd name="connsiteX6" fmla="*/ 0 w 5481157"/>
                <a:gd name="connsiteY6" fmla="*/ 68376 h 6713976"/>
                <a:gd name="connsiteX0" fmla="*/ 0 w 5481157"/>
                <a:gd name="connsiteY0" fmla="*/ 68376 h 6713976"/>
                <a:gd name="connsiteX1" fmla="*/ 531817 w 5481157"/>
                <a:gd name="connsiteY1" fmla="*/ 52552 h 6713976"/>
                <a:gd name="connsiteX2" fmla="*/ 2812561 w 5481157"/>
                <a:gd name="connsiteY2" fmla="*/ 0 h 6713976"/>
                <a:gd name="connsiteX3" fmla="*/ 5481157 w 5481157"/>
                <a:gd name="connsiteY3" fmla="*/ 68376 h 6713976"/>
                <a:gd name="connsiteX4" fmla="*/ 5481157 w 5481157"/>
                <a:gd name="connsiteY4" fmla="*/ 6713976 h 6713976"/>
                <a:gd name="connsiteX5" fmla="*/ 0 w 5481157"/>
                <a:gd name="connsiteY5" fmla="*/ 6713976 h 6713976"/>
                <a:gd name="connsiteX6" fmla="*/ 0 w 5481157"/>
                <a:gd name="connsiteY6" fmla="*/ 68376 h 6713976"/>
                <a:gd name="connsiteX0" fmla="*/ 0 w 5481157"/>
                <a:gd name="connsiteY0" fmla="*/ 68376 h 6713976"/>
                <a:gd name="connsiteX1" fmla="*/ 531817 w 5481157"/>
                <a:gd name="connsiteY1" fmla="*/ 31532 h 6713976"/>
                <a:gd name="connsiteX2" fmla="*/ 2812561 w 5481157"/>
                <a:gd name="connsiteY2" fmla="*/ 0 h 6713976"/>
                <a:gd name="connsiteX3" fmla="*/ 5481157 w 5481157"/>
                <a:gd name="connsiteY3" fmla="*/ 68376 h 6713976"/>
                <a:gd name="connsiteX4" fmla="*/ 5481157 w 5481157"/>
                <a:gd name="connsiteY4" fmla="*/ 6713976 h 6713976"/>
                <a:gd name="connsiteX5" fmla="*/ 0 w 5481157"/>
                <a:gd name="connsiteY5" fmla="*/ 6713976 h 6713976"/>
                <a:gd name="connsiteX6" fmla="*/ 0 w 5481157"/>
                <a:gd name="connsiteY6" fmla="*/ 68376 h 6713976"/>
                <a:gd name="connsiteX0" fmla="*/ 0 w 5481157"/>
                <a:gd name="connsiteY0" fmla="*/ 68376 h 6713976"/>
                <a:gd name="connsiteX1" fmla="*/ 531817 w 5481157"/>
                <a:gd name="connsiteY1" fmla="*/ 31532 h 6713976"/>
                <a:gd name="connsiteX2" fmla="*/ 2812561 w 5481157"/>
                <a:gd name="connsiteY2" fmla="*/ 0 h 6713976"/>
                <a:gd name="connsiteX3" fmla="*/ 5481157 w 5481157"/>
                <a:gd name="connsiteY3" fmla="*/ 68376 h 6713976"/>
                <a:gd name="connsiteX4" fmla="*/ 5481157 w 5481157"/>
                <a:gd name="connsiteY4" fmla="*/ 6713976 h 6713976"/>
                <a:gd name="connsiteX5" fmla="*/ 0 w 5481157"/>
                <a:gd name="connsiteY5" fmla="*/ 6713976 h 6713976"/>
                <a:gd name="connsiteX6" fmla="*/ 0 w 5481157"/>
                <a:gd name="connsiteY6" fmla="*/ 68376 h 6713976"/>
                <a:gd name="connsiteX0" fmla="*/ 0 w 5481157"/>
                <a:gd name="connsiteY0" fmla="*/ 78886 h 6724486"/>
                <a:gd name="connsiteX1" fmla="*/ 531817 w 5481157"/>
                <a:gd name="connsiteY1" fmla="*/ 42042 h 6724486"/>
                <a:gd name="connsiteX2" fmla="*/ 2139899 w 5481157"/>
                <a:gd name="connsiteY2" fmla="*/ 0 h 6724486"/>
                <a:gd name="connsiteX3" fmla="*/ 2812561 w 5481157"/>
                <a:gd name="connsiteY3" fmla="*/ 10510 h 6724486"/>
                <a:gd name="connsiteX4" fmla="*/ 5481157 w 5481157"/>
                <a:gd name="connsiteY4" fmla="*/ 78886 h 6724486"/>
                <a:gd name="connsiteX5" fmla="*/ 5481157 w 5481157"/>
                <a:gd name="connsiteY5" fmla="*/ 6724486 h 6724486"/>
                <a:gd name="connsiteX6" fmla="*/ 0 w 5481157"/>
                <a:gd name="connsiteY6" fmla="*/ 6724486 h 6724486"/>
                <a:gd name="connsiteX7" fmla="*/ 0 w 5481157"/>
                <a:gd name="connsiteY7" fmla="*/ 78886 h 6724486"/>
                <a:gd name="connsiteX0" fmla="*/ 0 w 5481157"/>
                <a:gd name="connsiteY0" fmla="*/ 89396 h 6734996"/>
                <a:gd name="connsiteX1" fmla="*/ 531817 w 5481157"/>
                <a:gd name="connsiteY1" fmla="*/ 52552 h 6734996"/>
                <a:gd name="connsiteX2" fmla="*/ 2139899 w 5481157"/>
                <a:gd name="connsiteY2" fmla="*/ 10510 h 6734996"/>
                <a:gd name="connsiteX3" fmla="*/ 2812561 w 5481157"/>
                <a:gd name="connsiteY3" fmla="*/ 0 h 6734996"/>
                <a:gd name="connsiteX4" fmla="*/ 5481157 w 5481157"/>
                <a:gd name="connsiteY4" fmla="*/ 89396 h 6734996"/>
                <a:gd name="connsiteX5" fmla="*/ 5481157 w 5481157"/>
                <a:gd name="connsiteY5" fmla="*/ 6734996 h 6734996"/>
                <a:gd name="connsiteX6" fmla="*/ 0 w 5481157"/>
                <a:gd name="connsiteY6" fmla="*/ 6734996 h 6734996"/>
                <a:gd name="connsiteX7" fmla="*/ 0 w 5481157"/>
                <a:gd name="connsiteY7" fmla="*/ 89396 h 6734996"/>
                <a:gd name="connsiteX0" fmla="*/ 0 w 5481157"/>
                <a:gd name="connsiteY0" fmla="*/ 78886 h 6724486"/>
                <a:gd name="connsiteX1" fmla="*/ 531817 w 5481157"/>
                <a:gd name="connsiteY1" fmla="*/ 42042 h 6724486"/>
                <a:gd name="connsiteX2" fmla="*/ 2139899 w 5481157"/>
                <a:gd name="connsiteY2" fmla="*/ 0 h 6724486"/>
                <a:gd name="connsiteX3" fmla="*/ 2865113 w 5481157"/>
                <a:gd name="connsiteY3" fmla="*/ 33 h 6724486"/>
                <a:gd name="connsiteX4" fmla="*/ 5481157 w 5481157"/>
                <a:gd name="connsiteY4" fmla="*/ 78886 h 6724486"/>
                <a:gd name="connsiteX5" fmla="*/ 5481157 w 5481157"/>
                <a:gd name="connsiteY5" fmla="*/ 6724486 h 6724486"/>
                <a:gd name="connsiteX6" fmla="*/ 0 w 5481157"/>
                <a:gd name="connsiteY6" fmla="*/ 6724486 h 6724486"/>
                <a:gd name="connsiteX7" fmla="*/ 0 w 5481157"/>
                <a:gd name="connsiteY7" fmla="*/ 78886 h 6724486"/>
                <a:gd name="connsiteX0" fmla="*/ 0 w 5481157"/>
                <a:gd name="connsiteY0" fmla="*/ 78886 h 6724486"/>
                <a:gd name="connsiteX1" fmla="*/ 531817 w 5481157"/>
                <a:gd name="connsiteY1" fmla="*/ 42042 h 6724486"/>
                <a:gd name="connsiteX2" fmla="*/ 2139899 w 5481157"/>
                <a:gd name="connsiteY2" fmla="*/ 0 h 6724486"/>
                <a:gd name="connsiteX3" fmla="*/ 2865113 w 5481157"/>
                <a:gd name="connsiteY3" fmla="*/ 33 h 6724486"/>
                <a:gd name="connsiteX4" fmla="*/ 5481157 w 5481157"/>
                <a:gd name="connsiteY4" fmla="*/ 78886 h 6724486"/>
                <a:gd name="connsiteX5" fmla="*/ 5481157 w 5481157"/>
                <a:gd name="connsiteY5" fmla="*/ 6724486 h 6724486"/>
                <a:gd name="connsiteX6" fmla="*/ 0 w 5481157"/>
                <a:gd name="connsiteY6" fmla="*/ 6724486 h 6724486"/>
                <a:gd name="connsiteX7" fmla="*/ 0 w 5481157"/>
                <a:gd name="connsiteY7" fmla="*/ 78886 h 672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1157" h="6724486">
                  <a:moveTo>
                    <a:pt x="0" y="78886"/>
                  </a:moveTo>
                  <a:lnTo>
                    <a:pt x="531817" y="42042"/>
                  </a:lnTo>
                  <a:cubicBezTo>
                    <a:pt x="1057334" y="35035"/>
                    <a:pt x="1614382" y="7007"/>
                    <a:pt x="2139899" y="0"/>
                  </a:cubicBezTo>
                  <a:lnTo>
                    <a:pt x="2865113" y="33"/>
                  </a:lnTo>
                  <a:cubicBezTo>
                    <a:pt x="3754645" y="22825"/>
                    <a:pt x="4581115" y="24563"/>
                    <a:pt x="5481157" y="78886"/>
                  </a:cubicBezTo>
                  <a:lnTo>
                    <a:pt x="5481157" y="6724486"/>
                  </a:lnTo>
                  <a:lnTo>
                    <a:pt x="0" y="6724486"/>
                  </a:lnTo>
                  <a:lnTo>
                    <a:pt x="0" y="78886"/>
                  </a:lnTo>
                  <a:close/>
                </a:path>
              </a:pathLst>
            </a:custGeom>
            <a:gradFill>
              <a:gsLst>
                <a:gs pos="0">
                  <a:srgbClr val="5F645E"/>
                </a:gs>
                <a:gs pos="100000">
                  <a:srgbClr val="999280"/>
                </a:gs>
                <a:gs pos="37680">
                  <a:srgbClr val="6E746D"/>
                </a:gs>
                <a:gs pos="78648">
                  <a:srgbClr val="908B78"/>
                </a:gs>
                <a:gs pos="100000">
                  <a:srgbClr val="9A948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6586972" y="1379946"/>
            <a:ext cx="5469186" cy="3609705"/>
            <a:chOff x="6586972" y="1379946"/>
            <a:chExt cx="5469186" cy="3609705"/>
          </a:xfrm>
          <a:blipFill>
            <a:blip r:embed="rId4"/>
            <a:stretch>
              <a:fillRect/>
            </a:stretch>
          </a:blipFill>
        </p:grpSpPr>
        <p:sp>
          <p:nvSpPr>
            <p:cNvPr id="49" name="Прямоугольник 13"/>
            <p:cNvSpPr/>
            <p:nvPr/>
          </p:nvSpPr>
          <p:spPr>
            <a:xfrm>
              <a:off x="6586972" y="1379947"/>
              <a:ext cx="1791303" cy="1791303"/>
            </a:xfrm>
            <a:prstGeom prst="roundRect">
              <a:avLst>
                <a:gd name="adj" fmla="val 13264"/>
              </a:avLst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82"/>
            <p:cNvSpPr/>
            <p:nvPr/>
          </p:nvSpPr>
          <p:spPr>
            <a:xfrm>
              <a:off x="8425913" y="1379946"/>
              <a:ext cx="1791303" cy="1791303"/>
            </a:xfrm>
            <a:prstGeom prst="round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83"/>
            <p:cNvSpPr/>
            <p:nvPr/>
          </p:nvSpPr>
          <p:spPr>
            <a:xfrm>
              <a:off x="10264855" y="1379947"/>
              <a:ext cx="1791303" cy="1791303"/>
            </a:xfrm>
            <a:prstGeom prst="round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90"/>
            <p:cNvSpPr/>
            <p:nvPr/>
          </p:nvSpPr>
          <p:spPr>
            <a:xfrm>
              <a:off x="6586972" y="3198348"/>
              <a:ext cx="1791303" cy="1791303"/>
            </a:xfrm>
            <a:prstGeom prst="round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91"/>
            <p:cNvSpPr/>
            <p:nvPr/>
          </p:nvSpPr>
          <p:spPr>
            <a:xfrm>
              <a:off x="8425913" y="3198347"/>
              <a:ext cx="1791303" cy="1791303"/>
            </a:xfrm>
            <a:prstGeom prst="round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92"/>
            <p:cNvSpPr/>
            <p:nvPr/>
          </p:nvSpPr>
          <p:spPr>
            <a:xfrm>
              <a:off x="10264855" y="3198348"/>
              <a:ext cx="1791303" cy="1791303"/>
            </a:xfrm>
            <a:prstGeom prst="round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830568" y="5294376"/>
            <a:ext cx="5093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ln w="9525" cmpd="sng">
                  <a:noFill/>
                  <a:prstDash val="solid"/>
                </a:ln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МБДОУ «Березовский детский сад №2» </a:t>
            </a:r>
            <a:r>
              <a:rPr lang="ru-RU" sz="2800" b="1" dirty="0">
                <a:ln w="9525" cmpd="sng">
                  <a:noFill/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ln w="9525" cmpd="sng">
                  <a:noFill/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ln w="9525" cmpd="sng">
                <a:noFill/>
                <a:prstDash val="solid"/>
                <a:miter lim="800000"/>
              </a:ln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5160" y="6373368"/>
            <a:ext cx="514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       Воспитатель Садыкова Т.М.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344" y="218821"/>
            <a:ext cx="10515600" cy="622427"/>
          </a:xfrm>
          <a:ln>
            <a:noFill/>
          </a:ln>
        </p:spPr>
        <p:txBody>
          <a:bodyPr/>
          <a:lstStyle/>
          <a:p>
            <a:pPr algn="ctr"/>
            <a:r>
              <a:rPr lang="ru-RU" sz="2800" b="1" dirty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800" b="1" dirty="0" smtClean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творчества</a:t>
            </a:r>
            <a:endParaRPr lang="ru-RU" sz="2800" b="1" dirty="0">
              <a:ln w="12700">
                <a:solidFill>
                  <a:srgbClr val="666699"/>
                </a:solidFill>
              </a:ln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7832" y="1341120"/>
            <a:ext cx="5323840" cy="4988560"/>
          </a:xfrm>
          <a:prstGeom prst="roundRect">
            <a:avLst>
              <a:gd name="adj" fmla="val 5262"/>
            </a:avLst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89980" y="3241040"/>
            <a:ext cx="4447540" cy="3342640"/>
          </a:xfrm>
          <a:prstGeom prst="roundRect">
            <a:avLst>
              <a:gd name="adj" fmla="val 5262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68640" y="1031240"/>
            <a:ext cx="3530600" cy="2804160"/>
          </a:xfrm>
          <a:prstGeom prst="roundRect">
            <a:avLst>
              <a:gd name="adj" fmla="val 7798"/>
            </a:avLst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124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3124" y="146304"/>
            <a:ext cx="9124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3333CC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 уединения</a:t>
            </a:r>
            <a:endParaRPr lang="ru-RU" sz="2800" dirty="0">
              <a:ln w="12700">
                <a:solidFill>
                  <a:srgbClr val="666699"/>
                </a:solidFill>
              </a:ln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5400000">
            <a:off x="726948" y="960628"/>
            <a:ext cx="5665216" cy="5408168"/>
          </a:xfrm>
          <a:prstGeom prst="roundRect">
            <a:avLst>
              <a:gd name="adj" fmla="val 5262"/>
            </a:avLst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D:\Desktop\15227de5-3deb-47c4-a55a-af3f00043d2b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4438" y="3200401"/>
            <a:ext cx="3824666" cy="3296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13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9640" y="109728"/>
            <a:ext cx="1047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800" b="1" dirty="0" smtClean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экспериментирования, организации наблюдения и труда</a:t>
            </a:r>
            <a:endParaRPr lang="ru-RU" sz="2800" dirty="0">
              <a:ln w="12700">
                <a:solidFill>
                  <a:srgbClr val="666699"/>
                </a:solidFill>
              </a:ln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2940" y="702534"/>
            <a:ext cx="3971544" cy="3648456"/>
          </a:xfrm>
          <a:prstGeom prst="roundRect">
            <a:avLst>
              <a:gd name="adj" fmla="val 5262"/>
            </a:avLst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769620" y="4021577"/>
            <a:ext cx="2439924" cy="2653284"/>
          </a:xfrm>
          <a:prstGeom prst="roundRect">
            <a:avLst>
              <a:gd name="adj" fmla="val 5262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85633" y="3594324"/>
            <a:ext cx="3186684" cy="2991642"/>
          </a:xfrm>
          <a:prstGeom prst="roundRect">
            <a:avLst>
              <a:gd name="adj" fmla="val 5262"/>
            </a:avLst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5400000">
            <a:off x="5548855" y="832105"/>
            <a:ext cx="3506019" cy="3246882"/>
          </a:xfrm>
          <a:prstGeom prst="roundRect">
            <a:avLst>
              <a:gd name="adj" fmla="val 526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8960" t="-3296" r="-3226" b="-10714"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31109" y="4041648"/>
            <a:ext cx="3025139" cy="2624328"/>
          </a:xfrm>
          <a:prstGeom prst="roundRect">
            <a:avLst>
              <a:gd name="adj" fmla="val 5262"/>
            </a:avLst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695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9928" y="155448"/>
            <a:ext cx="865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800" b="1" dirty="0" smtClean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логики и математики</a:t>
            </a:r>
            <a:endParaRPr lang="ru-RU" sz="2800" dirty="0">
              <a:ln w="12700">
                <a:solidFill>
                  <a:srgbClr val="666699"/>
                </a:solidFill>
              </a:ln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01213" y="276954"/>
            <a:ext cx="2830539" cy="2025673"/>
          </a:xfrm>
          <a:prstGeom prst="roundRect">
            <a:avLst>
              <a:gd name="adj" fmla="val 5262"/>
            </a:avLst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 rot="5400000">
            <a:off x="5955838" y="1295354"/>
            <a:ext cx="3242800" cy="3084396"/>
          </a:xfrm>
          <a:prstGeom prst="roundRect">
            <a:avLst>
              <a:gd name="adj" fmla="val 5262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rot="5400000">
            <a:off x="584510" y="1359959"/>
            <a:ext cx="5506095" cy="4974339"/>
          </a:xfrm>
          <a:prstGeom prst="roundRect">
            <a:avLst>
              <a:gd name="adj" fmla="val 5262"/>
            </a:avLst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617062" y="3389103"/>
            <a:ext cx="3114690" cy="3211072"/>
          </a:xfrm>
          <a:prstGeom prst="roundRect">
            <a:avLst>
              <a:gd name="adj" fmla="val 526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542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2032" y="146304"/>
            <a:ext cx="7141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800" b="1" dirty="0" smtClean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конструирования</a:t>
            </a:r>
            <a:endParaRPr lang="ru-RU" sz="2800" dirty="0">
              <a:ln w="12700">
                <a:solidFill>
                  <a:srgbClr val="666699"/>
                </a:solidFill>
              </a:ln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5800" y="1021631"/>
            <a:ext cx="5285933" cy="4720801"/>
          </a:xfrm>
          <a:prstGeom prst="roundRect">
            <a:avLst>
              <a:gd name="adj" fmla="val 5262"/>
            </a:avLst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rot="5400000">
            <a:off x="6691883" y="959147"/>
            <a:ext cx="4619319" cy="4744287"/>
          </a:xfrm>
          <a:prstGeom prst="roundRect">
            <a:avLst>
              <a:gd name="adj" fmla="val 5262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876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1448" y="137160"/>
            <a:ext cx="745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 познания и коммуникации </a:t>
            </a:r>
            <a:endParaRPr lang="ru-RU" sz="2800" dirty="0">
              <a:ln w="12700">
                <a:solidFill>
                  <a:srgbClr val="666699"/>
                </a:solidFill>
              </a:ln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5400000">
            <a:off x="193302" y="1312897"/>
            <a:ext cx="3705336" cy="2729484"/>
          </a:xfrm>
          <a:prstGeom prst="roundRect">
            <a:avLst>
              <a:gd name="adj" fmla="val 5262"/>
            </a:avLst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31972" y="2439895"/>
            <a:ext cx="2599564" cy="3851917"/>
          </a:xfrm>
          <a:prstGeom prst="roundRect">
            <a:avLst>
              <a:gd name="adj" fmla="val 5262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16" t="-10337" r="-316" b="-4085"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75504" y="916135"/>
            <a:ext cx="2340864" cy="2869482"/>
          </a:xfrm>
          <a:prstGeom prst="roundRect">
            <a:avLst>
              <a:gd name="adj" fmla="val 5262"/>
            </a:avLst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6913844" y="3840306"/>
            <a:ext cx="3116142" cy="2276856"/>
          </a:xfrm>
          <a:prstGeom prst="roundRect">
            <a:avLst>
              <a:gd name="adj" fmla="val 526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5400000">
            <a:off x="9014622" y="1205648"/>
            <a:ext cx="2919659" cy="2240280"/>
          </a:xfrm>
          <a:prstGeom prst="roundRect">
            <a:avLst>
              <a:gd name="adj" fmla="val 5262"/>
            </a:avLst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411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19865" y="228600"/>
            <a:ext cx="2230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800" b="1" dirty="0" smtClean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2800" dirty="0">
              <a:ln w="12700">
                <a:solidFill>
                  <a:srgbClr val="666699"/>
                </a:solidFill>
              </a:ln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47688" y="1645920"/>
            <a:ext cx="4702048" cy="4152117"/>
          </a:xfrm>
          <a:prstGeom prst="roundRect">
            <a:avLst>
              <a:gd name="adj" fmla="val 5262"/>
            </a:avLst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9920" y="1249681"/>
            <a:ext cx="5296408" cy="4664456"/>
          </a:xfrm>
          <a:prstGeom prst="roundRect">
            <a:avLst>
              <a:gd name="adj" fmla="val 5262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49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4790" y="208300"/>
            <a:ext cx="5516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rgbClr val="3333CC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800" b="1" dirty="0" smtClean="0">
                <a:ln w="12700">
                  <a:solidFill>
                    <a:srgbClr val="3333CC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двигательной активности</a:t>
            </a:r>
            <a:endParaRPr lang="ru-RU" sz="2800" dirty="0">
              <a:ln w="12700">
                <a:solidFill>
                  <a:srgbClr val="3333CC"/>
                </a:solidFill>
              </a:ln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43584" y="731520"/>
            <a:ext cx="4590288" cy="5715000"/>
          </a:xfrm>
          <a:prstGeom prst="roundRect">
            <a:avLst>
              <a:gd name="adj" fmla="val 7453"/>
            </a:avLst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200"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rgbClr val="666699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13448" y="2468880"/>
            <a:ext cx="3913632" cy="3602736"/>
          </a:xfrm>
          <a:prstGeom prst="roundRect">
            <a:avLst>
              <a:gd name="adj" fmla="val 5450"/>
            </a:avLst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007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9440" y="447040"/>
            <a:ext cx="9428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ln w="9525">
                <a:solidFill>
                  <a:srgbClr val="3333CC"/>
                </a:solidFill>
              </a:ln>
              <a:solidFill>
                <a:srgbClr val="4343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n w="9525">
                <a:solidFill>
                  <a:srgbClr val="3333CC"/>
                </a:solidFill>
              </a:ln>
              <a:solidFill>
                <a:srgbClr val="4343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 w="12700">
                  <a:solidFill>
                    <a:srgbClr val="666699"/>
                  </a:solidFill>
                </a:ln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</a:t>
            </a:r>
            <a:r>
              <a:rPr lang="ru-RU" sz="2800" b="1" dirty="0">
                <a:ln w="12700">
                  <a:solidFill>
                    <a:srgbClr val="666699"/>
                  </a:solidFill>
                </a:ln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- это то время, когда</a:t>
            </a:r>
          </a:p>
          <a:p>
            <a:r>
              <a:rPr lang="ru-RU" sz="2800" b="1" dirty="0">
                <a:ln w="12700">
                  <a:solidFill>
                    <a:srgbClr val="666699"/>
                  </a:solidFill>
                </a:ln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закладывается фундамент всей жизни</a:t>
            </a:r>
          </a:p>
          <a:p>
            <a:r>
              <a:rPr lang="ru-RU" sz="2800" b="1" dirty="0">
                <a:ln w="12700">
                  <a:solidFill>
                    <a:srgbClr val="666699"/>
                  </a:solidFill>
                </a:ln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 И если уделять внимание</a:t>
            </a:r>
          </a:p>
          <a:p>
            <a:r>
              <a:rPr lang="ru-RU" sz="2800" b="1" dirty="0">
                <a:ln w="12700">
                  <a:solidFill>
                    <a:srgbClr val="666699"/>
                  </a:solidFill>
                </a:ln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предметно-развивающей среде ребёнка, его</a:t>
            </a:r>
          </a:p>
          <a:p>
            <a:r>
              <a:rPr lang="ru-RU" sz="2800" b="1" dirty="0">
                <a:ln w="12700">
                  <a:solidFill>
                    <a:srgbClr val="666699"/>
                  </a:solidFill>
                </a:ln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сенсорной восприимчивости окружающего</a:t>
            </a:r>
          </a:p>
          <a:p>
            <a:r>
              <a:rPr lang="ru-RU" sz="2800" b="1" dirty="0">
                <a:ln w="12700">
                  <a:solidFill>
                    <a:srgbClr val="666699"/>
                  </a:solidFill>
                </a:ln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мира, это будет способствовать становлению</a:t>
            </a:r>
          </a:p>
          <a:p>
            <a:r>
              <a:rPr lang="ru-RU" sz="2800" b="1" dirty="0">
                <a:ln w="12700">
                  <a:solidFill>
                    <a:srgbClr val="666699"/>
                  </a:solidFill>
                </a:ln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гармоничной, самодостаточной личности.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053" y="4483320"/>
            <a:ext cx="4911627" cy="19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49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Группа 48"/>
          <p:cNvGrpSpPr/>
          <p:nvPr/>
        </p:nvGrpSpPr>
        <p:grpSpPr>
          <a:xfrm>
            <a:off x="82062" y="0"/>
            <a:ext cx="6155956" cy="6858000"/>
            <a:chOff x="82062" y="0"/>
            <a:chExt cx="6155956" cy="6858000"/>
          </a:xfrm>
        </p:grpSpPr>
        <p:sp>
          <p:nvSpPr>
            <p:cNvPr id="6" name="Прямоугольник 5"/>
            <p:cNvSpPr/>
            <p:nvPr/>
          </p:nvSpPr>
          <p:spPr>
            <a:xfrm flipH="1">
              <a:off x="6193919" y="86789"/>
              <a:ext cx="44099" cy="6771211"/>
            </a:xfrm>
            <a:prstGeom prst="rect">
              <a:avLst/>
            </a:prstGeom>
            <a:solidFill>
              <a:srgbClr val="5E6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 flipH="1">
              <a:off x="5873427" y="86789"/>
              <a:ext cx="282968" cy="6771211"/>
            </a:xfrm>
            <a:prstGeom prst="rect">
              <a:avLst/>
            </a:prstGeom>
            <a:gradFill>
              <a:gsLst>
                <a:gs pos="0">
                  <a:srgbClr val="747A73"/>
                </a:gs>
                <a:gs pos="64000">
                  <a:srgbClr val="818174"/>
                </a:gs>
                <a:gs pos="100000">
                  <a:srgbClr val="FDFDFD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flipH="1">
              <a:off x="82062" y="0"/>
              <a:ext cx="5791366" cy="6858000"/>
            </a:xfrm>
            <a:custGeom>
              <a:avLst/>
              <a:gdLst>
                <a:gd name="connsiteX0" fmla="*/ 0 w 5481157"/>
                <a:gd name="connsiteY0" fmla="*/ 0 h 6645600"/>
                <a:gd name="connsiteX1" fmla="*/ 5481157 w 5481157"/>
                <a:gd name="connsiteY1" fmla="*/ 0 h 6645600"/>
                <a:gd name="connsiteX2" fmla="*/ 5481157 w 5481157"/>
                <a:gd name="connsiteY2" fmla="*/ 6645600 h 6645600"/>
                <a:gd name="connsiteX3" fmla="*/ 0 w 5481157"/>
                <a:gd name="connsiteY3" fmla="*/ 6645600 h 6645600"/>
                <a:gd name="connsiteX4" fmla="*/ 0 w 5481157"/>
                <a:gd name="connsiteY4" fmla="*/ 0 h 6645600"/>
                <a:gd name="connsiteX0" fmla="*/ 0 w 5481157"/>
                <a:gd name="connsiteY0" fmla="*/ 5314 h 6650914"/>
                <a:gd name="connsiteX1" fmla="*/ 2802051 w 5481157"/>
                <a:gd name="connsiteY1" fmla="*/ 0 h 6650914"/>
                <a:gd name="connsiteX2" fmla="*/ 5481157 w 5481157"/>
                <a:gd name="connsiteY2" fmla="*/ 5314 h 6650914"/>
                <a:gd name="connsiteX3" fmla="*/ 5481157 w 5481157"/>
                <a:gd name="connsiteY3" fmla="*/ 6650914 h 6650914"/>
                <a:gd name="connsiteX4" fmla="*/ 0 w 5481157"/>
                <a:gd name="connsiteY4" fmla="*/ 6650914 h 6650914"/>
                <a:gd name="connsiteX5" fmla="*/ 0 w 5481157"/>
                <a:gd name="connsiteY5" fmla="*/ 5314 h 6650914"/>
                <a:gd name="connsiteX0" fmla="*/ 0 w 5481157"/>
                <a:gd name="connsiteY0" fmla="*/ 68376 h 6713976"/>
                <a:gd name="connsiteX1" fmla="*/ 2812561 w 5481157"/>
                <a:gd name="connsiteY1" fmla="*/ 0 h 6713976"/>
                <a:gd name="connsiteX2" fmla="*/ 5481157 w 5481157"/>
                <a:gd name="connsiteY2" fmla="*/ 68376 h 6713976"/>
                <a:gd name="connsiteX3" fmla="*/ 5481157 w 5481157"/>
                <a:gd name="connsiteY3" fmla="*/ 6713976 h 6713976"/>
                <a:gd name="connsiteX4" fmla="*/ 0 w 5481157"/>
                <a:gd name="connsiteY4" fmla="*/ 6713976 h 6713976"/>
                <a:gd name="connsiteX5" fmla="*/ 0 w 5481157"/>
                <a:gd name="connsiteY5" fmla="*/ 68376 h 6713976"/>
                <a:gd name="connsiteX0" fmla="*/ 0 w 5481157"/>
                <a:gd name="connsiteY0" fmla="*/ 68376 h 6713976"/>
                <a:gd name="connsiteX1" fmla="*/ 2812561 w 5481157"/>
                <a:gd name="connsiteY1" fmla="*/ 0 h 6713976"/>
                <a:gd name="connsiteX2" fmla="*/ 5481157 w 5481157"/>
                <a:gd name="connsiteY2" fmla="*/ 68376 h 6713976"/>
                <a:gd name="connsiteX3" fmla="*/ 5481157 w 5481157"/>
                <a:gd name="connsiteY3" fmla="*/ 6713976 h 6713976"/>
                <a:gd name="connsiteX4" fmla="*/ 0 w 5481157"/>
                <a:gd name="connsiteY4" fmla="*/ 6713976 h 6713976"/>
                <a:gd name="connsiteX5" fmla="*/ 0 w 5481157"/>
                <a:gd name="connsiteY5" fmla="*/ 68376 h 6713976"/>
                <a:gd name="connsiteX0" fmla="*/ 0 w 5481157"/>
                <a:gd name="connsiteY0" fmla="*/ 68376 h 6713976"/>
                <a:gd name="connsiteX1" fmla="*/ 531817 w 5481157"/>
                <a:gd name="connsiteY1" fmla="*/ 52552 h 6713976"/>
                <a:gd name="connsiteX2" fmla="*/ 2812561 w 5481157"/>
                <a:gd name="connsiteY2" fmla="*/ 0 h 6713976"/>
                <a:gd name="connsiteX3" fmla="*/ 5481157 w 5481157"/>
                <a:gd name="connsiteY3" fmla="*/ 68376 h 6713976"/>
                <a:gd name="connsiteX4" fmla="*/ 5481157 w 5481157"/>
                <a:gd name="connsiteY4" fmla="*/ 6713976 h 6713976"/>
                <a:gd name="connsiteX5" fmla="*/ 0 w 5481157"/>
                <a:gd name="connsiteY5" fmla="*/ 6713976 h 6713976"/>
                <a:gd name="connsiteX6" fmla="*/ 0 w 5481157"/>
                <a:gd name="connsiteY6" fmla="*/ 68376 h 6713976"/>
                <a:gd name="connsiteX0" fmla="*/ 0 w 5481157"/>
                <a:gd name="connsiteY0" fmla="*/ 68376 h 6713976"/>
                <a:gd name="connsiteX1" fmla="*/ 531817 w 5481157"/>
                <a:gd name="connsiteY1" fmla="*/ 52552 h 6713976"/>
                <a:gd name="connsiteX2" fmla="*/ 2812561 w 5481157"/>
                <a:gd name="connsiteY2" fmla="*/ 0 h 6713976"/>
                <a:gd name="connsiteX3" fmla="*/ 5481157 w 5481157"/>
                <a:gd name="connsiteY3" fmla="*/ 68376 h 6713976"/>
                <a:gd name="connsiteX4" fmla="*/ 5481157 w 5481157"/>
                <a:gd name="connsiteY4" fmla="*/ 6713976 h 6713976"/>
                <a:gd name="connsiteX5" fmla="*/ 0 w 5481157"/>
                <a:gd name="connsiteY5" fmla="*/ 6713976 h 6713976"/>
                <a:gd name="connsiteX6" fmla="*/ 0 w 5481157"/>
                <a:gd name="connsiteY6" fmla="*/ 68376 h 6713976"/>
                <a:gd name="connsiteX0" fmla="*/ 0 w 5481157"/>
                <a:gd name="connsiteY0" fmla="*/ 68376 h 6713976"/>
                <a:gd name="connsiteX1" fmla="*/ 531817 w 5481157"/>
                <a:gd name="connsiteY1" fmla="*/ 52552 h 6713976"/>
                <a:gd name="connsiteX2" fmla="*/ 2812561 w 5481157"/>
                <a:gd name="connsiteY2" fmla="*/ 0 h 6713976"/>
                <a:gd name="connsiteX3" fmla="*/ 5481157 w 5481157"/>
                <a:gd name="connsiteY3" fmla="*/ 68376 h 6713976"/>
                <a:gd name="connsiteX4" fmla="*/ 5481157 w 5481157"/>
                <a:gd name="connsiteY4" fmla="*/ 6713976 h 6713976"/>
                <a:gd name="connsiteX5" fmla="*/ 0 w 5481157"/>
                <a:gd name="connsiteY5" fmla="*/ 6713976 h 6713976"/>
                <a:gd name="connsiteX6" fmla="*/ 0 w 5481157"/>
                <a:gd name="connsiteY6" fmla="*/ 68376 h 6713976"/>
                <a:gd name="connsiteX0" fmla="*/ 0 w 5481157"/>
                <a:gd name="connsiteY0" fmla="*/ 68376 h 6713976"/>
                <a:gd name="connsiteX1" fmla="*/ 531817 w 5481157"/>
                <a:gd name="connsiteY1" fmla="*/ 52552 h 6713976"/>
                <a:gd name="connsiteX2" fmla="*/ 2812561 w 5481157"/>
                <a:gd name="connsiteY2" fmla="*/ 0 h 6713976"/>
                <a:gd name="connsiteX3" fmla="*/ 5481157 w 5481157"/>
                <a:gd name="connsiteY3" fmla="*/ 68376 h 6713976"/>
                <a:gd name="connsiteX4" fmla="*/ 5481157 w 5481157"/>
                <a:gd name="connsiteY4" fmla="*/ 6713976 h 6713976"/>
                <a:gd name="connsiteX5" fmla="*/ 0 w 5481157"/>
                <a:gd name="connsiteY5" fmla="*/ 6713976 h 6713976"/>
                <a:gd name="connsiteX6" fmla="*/ 0 w 5481157"/>
                <a:gd name="connsiteY6" fmla="*/ 68376 h 6713976"/>
                <a:gd name="connsiteX0" fmla="*/ 0 w 5481157"/>
                <a:gd name="connsiteY0" fmla="*/ 68376 h 6713976"/>
                <a:gd name="connsiteX1" fmla="*/ 531817 w 5481157"/>
                <a:gd name="connsiteY1" fmla="*/ 31532 h 6713976"/>
                <a:gd name="connsiteX2" fmla="*/ 2812561 w 5481157"/>
                <a:gd name="connsiteY2" fmla="*/ 0 h 6713976"/>
                <a:gd name="connsiteX3" fmla="*/ 5481157 w 5481157"/>
                <a:gd name="connsiteY3" fmla="*/ 68376 h 6713976"/>
                <a:gd name="connsiteX4" fmla="*/ 5481157 w 5481157"/>
                <a:gd name="connsiteY4" fmla="*/ 6713976 h 6713976"/>
                <a:gd name="connsiteX5" fmla="*/ 0 w 5481157"/>
                <a:gd name="connsiteY5" fmla="*/ 6713976 h 6713976"/>
                <a:gd name="connsiteX6" fmla="*/ 0 w 5481157"/>
                <a:gd name="connsiteY6" fmla="*/ 68376 h 6713976"/>
                <a:gd name="connsiteX0" fmla="*/ 0 w 5481157"/>
                <a:gd name="connsiteY0" fmla="*/ 68376 h 6713976"/>
                <a:gd name="connsiteX1" fmla="*/ 531817 w 5481157"/>
                <a:gd name="connsiteY1" fmla="*/ 31532 h 6713976"/>
                <a:gd name="connsiteX2" fmla="*/ 2812561 w 5481157"/>
                <a:gd name="connsiteY2" fmla="*/ 0 h 6713976"/>
                <a:gd name="connsiteX3" fmla="*/ 5481157 w 5481157"/>
                <a:gd name="connsiteY3" fmla="*/ 68376 h 6713976"/>
                <a:gd name="connsiteX4" fmla="*/ 5481157 w 5481157"/>
                <a:gd name="connsiteY4" fmla="*/ 6713976 h 6713976"/>
                <a:gd name="connsiteX5" fmla="*/ 0 w 5481157"/>
                <a:gd name="connsiteY5" fmla="*/ 6713976 h 6713976"/>
                <a:gd name="connsiteX6" fmla="*/ 0 w 5481157"/>
                <a:gd name="connsiteY6" fmla="*/ 68376 h 6713976"/>
                <a:gd name="connsiteX0" fmla="*/ 0 w 5481157"/>
                <a:gd name="connsiteY0" fmla="*/ 78886 h 6724486"/>
                <a:gd name="connsiteX1" fmla="*/ 531817 w 5481157"/>
                <a:gd name="connsiteY1" fmla="*/ 42042 h 6724486"/>
                <a:gd name="connsiteX2" fmla="*/ 2139899 w 5481157"/>
                <a:gd name="connsiteY2" fmla="*/ 0 h 6724486"/>
                <a:gd name="connsiteX3" fmla="*/ 2812561 w 5481157"/>
                <a:gd name="connsiteY3" fmla="*/ 10510 h 6724486"/>
                <a:gd name="connsiteX4" fmla="*/ 5481157 w 5481157"/>
                <a:gd name="connsiteY4" fmla="*/ 78886 h 6724486"/>
                <a:gd name="connsiteX5" fmla="*/ 5481157 w 5481157"/>
                <a:gd name="connsiteY5" fmla="*/ 6724486 h 6724486"/>
                <a:gd name="connsiteX6" fmla="*/ 0 w 5481157"/>
                <a:gd name="connsiteY6" fmla="*/ 6724486 h 6724486"/>
                <a:gd name="connsiteX7" fmla="*/ 0 w 5481157"/>
                <a:gd name="connsiteY7" fmla="*/ 78886 h 6724486"/>
                <a:gd name="connsiteX0" fmla="*/ 0 w 5481157"/>
                <a:gd name="connsiteY0" fmla="*/ 89396 h 6734996"/>
                <a:gd name="connsiteX1" fmla="*/ 531817 w 5481157"/>
                <a:gd name="connsiteY1" fmla="*/ 52552 h 6734996"/>
                <a:gd name="connsiteX2" fmla="*/ 2139899 w 5481157"/>
                <a:gd name="connsiteY2" fmla="*/ 10510 h 6734996"/>
                <a:gd name="connsiteX3" fmla="*/ 2812561 w 5481157"/>
                <a:gd name="connsiteY3" fmla="*/ 0 h 6734996"/>
                <a:gd name="connsiteX4" fmla="*/ 5481157 w 5481157"/>
                <a:gd name="connsiteY4" fmla="*/ 89396 h 6734996"/>
                <a:gd name="connsiteX5" fmla="*/ 5481157 w 5481157"/>
                <a:gd name="connsiteY5" fmla="*/ 6734996 h 6734996"/>
                <a:gd name="connsiteX6" fmla="*/ 0 w 5481157"/>
                <a:gd name="connsiteY6" fmla="*/ 6734996 h 6734996"/>
                <a:gd name="connsiteX7" fmla="*/ 0 w 5481157"/>
                <a:gd name="connsiteY7" fmla="*/ 89396 h 6734996"/>
                <a:gd name="connsiteX0" fmla="*/ 0 w 5481157"/>
                <a:gd name="connsiteY0" fmla="*/ 78886 h 6724486"/>
                <a:gd name="connsiteX1" fmla="*/ 531817 w 5481157"/>
                <a:gd name="connsiteY1" fmla="*/ 42042 h 6724486"/>
                <a:gd name="connsiteX2" fmla="*/ 2139899 w 5481157"/>
                <a:gd name="connsiteY2" fmla="*/ 0 h 6724486"/>
                <a:gd name="connsiteX3" fmla="*/ 2865113 w 5481157"/>
                <a:gd name="connsiteY3" fmla="*/ 33 h 6724486"/>
                <a:gd name="connsiteX4" fmla="*/ 5481157 w 5481157"/>
                <a:gd name="connsiteY4" fmla="*/ 78886 h 6724486"/>
                <a:gd name="connsiteX5" fmla="*/ 5481157 w 5481157"/>
                <a:gd name="connsiteY5" fmla="*/ 6724486 h 6724486"/>
                <a:gd name="connsiteX6" fmla="*/ 0 w 5481157"/>
                <a:gd name="connsiteY6" fmla="*/ 6724486 h 6724486"/>
                <a:gd name="connsiteX7" fmla="*/ 0 w 5481157"/>
                <a:gd name="connsiteY7" fmla="*/ 78886 h 6724486"/>
                <a:gd name="connsiteX0" fmla="*/ 0 w 5481157"/>
                <a:gd name="connsiteY0" fmla="*/ 78886 h 6724486"/>
                <a:gd name="connsiteX1" fmla="*/ 531817 w 5481157"/>
                <a:gd name="connsiteY1" fmla="*/ 42042 h 6724486"/>
                <a:gd name="connsiteX2" fmla="*/ 2139899 w 5481157"/>
                <a:gd name="connsiteY2" fmla="*/ 0 h 6724486"/>
                <a:gd name="connsiteX3" fmla="*/ 2865113 w 5481157"/>
                <a:gd name="connsiteY3" fmla="*/ 33 h 6724486"/>
                <a:gd name="connsiteX4" fmla="*/ 5481157 w 5481157"/>
                <a:gd name="connsiteY4" fmla="*/ 78886 h 6724486"/>
                <a:gd name="connsiteX5" fmla="*/ 5481157 w 5481157"/>
                <a:gd name="connsiteY5" fmla="*/ 6724486 h 6724486"/>
                <a:gd name="connsiteX6" fmla="*/ 0 w 5481157"/>
                <a:gd name="connsiteY6" fmla="*/ 6724486 h 6724486"/>
                <a:gd name="connsiteX7" fmla="*/ 0 w 5481157"/>
                <a:gd name="connsiteY7" fmla="*/ 78886 h 672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1157" h="6724486">
                  <a:moveTo>
                    <a:pt x="0" y="78886"/>
                  </a:moveTo>
                  <a:lnTo>
                    <a:pt x="531817" y="42042"/>
                  </a:lnTo>
                  <a:cubicBezTo>
                    <a:pt x="1057334" y="35035"/>
                    <a:pt x="1614382" y="7007"/>
                    <a:pt x="2139899" y="0"/>
                  </a:cubicBezTo>
                  <a:lnTo>
                    <a:pt x="2865113" y="33"/>
                  </a:lnTo>
                  <a:cubicBezTo>
                    <a:pt x="3754645" y="22825"/>
                    <a:pt x="4581115" y="24563"/>
                    <a:pt x="5481157" y="78886"/>
                  </a:cubicBezTo>
                  <a:lnTo>
                    <a:pt x="5481157" y="6724486"/>
                  </a:lnTo>
                  <a:lnTo>
                    <a:pt x="0" y="6724486"/>
                  </a:lnTo>
                  <a:lnTo>
                    <a:pt x="0" y="78886"/>
                  </a:lnTo>
                  <a:close/>
                </a:path>
              </a:pathLst>
            </a:custGeom>
            <a:gradFill>
              <a:gsLst>
                <a:gs pos="0">
                  <a:srgbClr val="5F645E"/>
                </a:gs>
                <a:gs pos="100000">
                  <a:srgbClr val="999280"/>
                </a:gs>
                <a:gs pos="37680">
                  <a:srgbClr val="6E746D"/>
                </a:gs>
                <a:gs pos="78648">
                  <a:srgbClr val="908B78"/>
                </a:gs>
                <a:gs pos="100000">
                  <a:srgbClr val="9A9481"/>
                </a:gs>
              </a:gsLst>
              <a:lin ang="0" scaled="1"/>
            </a:gra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43152" y="1410426"/>
            <a:ext cx="5469186" cy="3609705"/>
            <a:chOff x="6586972" y="1379946"/>
            <a:chExt cx="5469186" cy="3609705"/>
          </a:xfrm>
          <a:blipFill>
            <a:blip r:embed="rId3"/>
            <a:stretch>
              <a:fillRect/>
            </a:stretch>
          </a:blipFill>
        </p:grpSpPr>
        <p:sp>
          <p:nvSpPr>
            <p:cNvPr id="30" name="Прямоугольник 13"/>
            <p:cNvSpPr/>
            <p:nvPr/>
          </p:nvSpPr>
          <p:spPr>
            <a:xfrm>
              <a:off x="6586972" y="1379947"/>
              <a:ext cx="1791303" cy="1791303"/>
            </a:xfrm>
            <a:prstGeom prst="roundRect">
              <a:avLst>
                <a:gd name="adj" fmla="val 13264"/>
              </a:avLst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82"/>
            <p:cNvSpPr/>
            <p:nvPr/>
          </p:nvSpPr>
          <p:spPr>
            <a:xfrm>
              <a:off x="8425913" y="1379946"/>
              <a:ext cx="1791303" cy="1791303"/>
            </a:xfrm>
            <a:prstGeom prst="round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83"/>
            <p:cNvSpPr/>
            <p:nvPr/>
          </p:nvSpPr>
          <p:spPr>
            <a:xfrm>
              <a:off x="10264855" y="1379947"/>
              <a:ext cx="1791303" cy="1791303"/>
            </a:xfrm>
            <a:prstGeom prst="round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90"/>
            <p:cNvSpPr/>
            <p:nvPr/>
          </p:nvSpPr>
          <p:spPr>
            <a:xfrm>
              <a:off x="6586972" y="3198348"/>
              <a:ext cx="1791303" cy="1791303"/>
            </a:xfrm>
            <a:prstGeom prst="round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91"/>
            <p:cNvSpPr/>
            <p:nvPr/>
          </p:nvSpPr>
          <p:spPr>
            <a:xfrm>
              <a:off x="8425913" y="3198347"/>
              <a:ext cx="1791303" cy="1791303"/>
            </a:xfrm>
            <a:prstGeom prst="round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92"/>
            <p:cNvSpPr/>
            <p:nvPr/>
          </p:nvSpPr>
          <p:spPr>
            <a:xfrm>
              <a:off x="10264855" y="3198348"/>
              <a:ext cx="1791303" cy="1791303"/>
            </a:xfrm>
            <a:prstGeom prst="round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624320" y="1574800"/>
            <a:ext cx="469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rgbClr val="3333CC"/>
                  </a:solidFill>
                </a:ln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71881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Заголовок 67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80907" cy="424313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0704" y="1133856"/>
            <a:ext cx="4764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2700" cmpd="sng">
                  <a:solidFill>
                    <a:srgbClr val="666699"/>
                  </a:solidFill>
                  <a:prstDash val="solid"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Образовательная среда – совокупность условий, целенаправленно создаваемых в целях обеспечения полноценного образования и развития детей.</a:t>
            </a:r>
            <a:endParaRPr lang="ru-RU" sz="2400" b="1" dirty="0">
              <a:ln w="12700" cmpd="sng">
                <a:solidFill>
                  <a:srgbClr val="666699"/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7104" y="1261872"/>
            <a:ext cx="49286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предметная среда должна быть современна, отвечать критериям функционального комфорта и основным положениям развивающей детской деятельности, обеспечивать достижение нового, перспективного уровня в развитии детской деятельности..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73" y="4284236"/>
            <a:ext cx="5076856" cy="20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56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18457" y="765814"/>
            <a:ext cx="5042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76622" y="300939"/>
            <a:ext cx="51139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rgbClr val="666699"/>
                  </a:solidFill>
                </a:ln>
                <a:solidFill>
                  <a:srgbClr val="4C4C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</a:t>
            </a:r>
            <a:endParaRPr lang="ru-RU" sz="2800" b="1" dirty="0" smtClean="0">
              <a:ln w="12700">
                <a:solidFill>
                  <a:srgbClr val="666699"/>
                </a:solidFill>
              </a:ln>
              <a:solidFill>
                <a:srgbClr val="4C4C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n w="12700">
                  <a:solidFill>
                    <a:srgbClr val="666699"/>
                  </a:solidFill>
                </a:ln>
                <a:solidFill>
                  <a:srgbClr val="4C4C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r>
              <a:rPr lang="ru-RU" sz="2800" b="1" dirty="0">
                <a:ln w="12700">
                  <a:solidFill>
                    <a:srgbClr val="666699"/>
                  </a:solidFill>
                </a:ln>
                <a:solidFill>
                  <a:srgbClr val="4C4C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среды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0120" y="1344168"/>
            <a:ext cx="494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b="1" dirty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воспитанников возможностью реализовать свои способности и творческие задатки, удовлетворить потребности в игре и развитии, достичь необходимых результатов в освоение общеобразовательной программы.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36804" y="384048"/>
            <a:ext cx="5103507" cy="588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ln w="12700">
                <a:solidFill>
                  <a:srgbClr val="666699"/>
                </a:solidFill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sz="2400" b="1" dirty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укрепление физического и психического состояния детей.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 развитие.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Эмоциональное благополучие каждого ребенка.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условий для развития личности.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семьей с целью повышения эффективности воспитательного процесса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5330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46450" y="289249"/>
            <a:ext cx="2071396" cy="587829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5E63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5E63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2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46450" y="289249"/>
            <a:ext cx="722375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rgbClr val="666699"/>
                  </a:solidFill>
                </a:ln>
                <a:solidFill>
                  <a:srgbClr val="434343"/>
                </a:solidFill>
                <a:latin typeface="Times New Roman" panose="02020603050405020304" pitchFamily="18" charset="0"/>
                <a:cs typeface="Times New Roman" pitchFamily="18" charset="0"/>
              </a:rPr>
              <a:t>Развивающая предметно-пространственная среда должна быть</a:t>
            </a:r>
            <a:br>
              <a:rPr lang="ru-RU" sz="2800" b="1" dirty="0">
                <a:ln w="12700">
                  <a:solidFill>
                    <a:srgbClr val="666699"/>
                  </a:solidFill>
                </a:ln>
                <a:solidFill>
                  <a:srgbClr val="434343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2000" dirty="0">
              <a:ln w="12700">
                <a:solidFill>
                  <a:srgbClr val="666699"/>
                </a:solidFill>
              </a:ln>
              <a:solidFill>
                <a:srgbClr val="434343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16593" y="1551133"/>
            <a:ext cx="5449428" cy="4284482"/>
          </a:xfrm>
          <a:prstGeom prst="roundRect">
            <a:avLst>
              <a:gd name="adj" fmla="val 9156"/>
            </a:avLst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76656" y="1435608"/>
            <a:ext cx="54223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Clr>
                <a:srgbClr val="0BD0D9"/>
              </a:buClr>
            </a:pPr>
            <a:r>
              <a:rPr lang="ru-RU" sz="2400" b="1" dirty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содержательно-насыщенной;</a:t>
            </a:r>
          </a:p>
          <a:p>
            <a:pPr lvl="0">
              <a:lnSpc>
                <a:spcPct val="150000"/>
              </a:lnSpc>
              <a:buClr>
                <a:srgbClr val="0BD0D9"/>
              </a:buClr>
            </a:pPr>
            <a:r>
              <a:rPr lang="ru-RU" sz="2400" b="1" dirty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развивающей;</a:t>
            </a:r>
          </a:p>
          <a:p>
            <a:pPr lvl="0">
              <a:lnSpc>
                <a:spcPct val="150000"/>
              </a:lnSpc>
              <a:buClr>
                <a:srgbClr val="0BD0D9"/>
              </a:buClr>
            </a:pPr>
            <a:r>
              <a:rPr lang="ru-RU" sz="2400" b="1" dirty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трансформируемой; </a:t>
            </a:r>
          </a:p>
          <a:p>
            <a:pPr lvl="0">
              <a:lnSpc>
                <a:spcPct val="150000"/>
              </a:lnSpc>
              <a:buClr>
                <a:srgbClr val="0BD0D9"/>
              </a:buClr>
            </a:pPr>
            <a:r>
              <a:rPr lang="ru-RU" sz="2400" b="1" dirty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полифункциональной;</a:t>
            </a:r>
          </a:p>
          <a:p>
            <a:pPr lvl="0">
              <a:lnSpc>
                <a:spcPct val="150000"/>
              </a:lnSpc>
              <a:buClr>
                <a:srgbClr val="0BD0D9"/>
              </a:buClr>
            </a:pPr>
            <a:r>
              <a:rPr lang="ru-RU" sz="2400" b="1" dirty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вариативной; </a:t>
            </a:r>
          </a:p>
          <a:p>
            <a:pPr lvl="0">
              <a:lnSpc>
                <a:spcPct val="150000"/>
              </a:lnSpc>
              <a:buClr>
                <a:srgbClr val="0BD0D9"/>
              </a:buClr>
            </a:pPr>
            <a:r>
              <a:rPr lang="ru-RU" sz="2400" b="1" dirty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доступной; </a:t>
            </a:r>
          </a:p>
          <a:p>
            <a:pPr lvl="0">
              <a:lnSpc>
                <a:spcPct val="150000"/>
              </a:lnSpc>
              <a:buClr>
                <a:srgbClr val="0BD0D9"/>
              </a:buClr>
            </a:pPr>
            <a:r>
              <a:rPr lang="ru-RU" sz="2400" b="1" dirty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безопасной;</a:t>
            </a:r>
          </a:p>
          <a:p>
            <a:pPr lvl="0">
              <a:lnSpc>
                <a:spcPct val="150000"/>
              </a:lnSpc>
              <a:buClr>
                <a:srgbClr val="0BD0D9"/>
              </a:buClr>
            </a:pPr>
            <a:r>
              <a:rPr lang="ru-RU" sz="2400" b="1" dirty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сберегающей;</a:t>
            </a:r>
          </a:p>
          <a:p>
            <a:pPr lvl="0">
              <a:lnSpc>
                <a:spcPct val="150000"/>
              </a:lnSpc>
              <a:buClr>
                <a:srgbClr val="0BD0D9"/>
              </a:buClr>
            </a:pPr>
            <a:r>
              <a:rPr lang="ru-RU" sz="2400" b="1" dirty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эстетически – привлекательной.</a:t>
            </a:r>
            <a:endParaRPr lang="ru-RU" sz="2400" dirty="0"/>
          </a:p>
        </p:txBody>
      </p:sp>
      <p:pic>
        <p:nvPicPr>
          <p:cNvPr id="17" name="Рисунок 16" descr="D:\Desktop\15227de5-3deb-47c4-a55a-af3f00043d2b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4254" y="5041784"/>
            <a:ext cx="1945640" cy="1587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417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3407" y="182881"/>
            <a:ext cx="106382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2700">
                  <a:solidFill>
                    <a:srgbClr val="666699"/>
                  </a:solidFill>
                </a:ln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работа начинается с утреннего приёма детей в группу. </a:t>
            </a:r>
            <a:br>
              <a:rPr lang="ru-RU" sz="2800" b="1" dirty="0">
                <a:ln w="12700">
                  <a:solidFill>
                    <a:srgbClr val="666699"/>
                  </a:solidFill>
                </a:ln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 w="12700">
                  <a:solidFill>
                    <a:srgbClr val="666699"/>
                  </a:solidFill>
                </a:ln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раздевалке расположен информационный уголок для родителей, уголок настроения, уголок индивидуализации «Здравствуйте, я пришел</a:t>
            </a:r>
            <a:r>
              <a:rPr lang="ru-RU" sz="2800" b="1" dirty="0" smtClean="0">
                <a:ln w="12700">
                  <a:solidFill>
                    <a:srgbClr val="666699"/>
                  </a:solidFill>
                </a:ln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2800" dirty="0">
              <a:ln w="12700">
                <a:solidFill>
                  <a:srgbClr val="666699"/>
                </a:solidFill>
              </a:ln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5623" y="5635690"/>
            <a:ext cx="3806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7041" y="1998763"/>
            <a:ext cx="4087040" cy="4618880"/>
          </a:xfrm>
          <a:prstGeom prst="roundRect">
            <a:avLst>
              <a:gd name="adj" fmla="val 7047"/>
            </a:avLst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rgbClr val="666699"/>
                </a:solidFill>
              </a:ln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 rot="5400000">
            <a:off x="4067823" y="2860935"/>
            <a:ext cx="3647170" cy="2702560"/>
          </a:xfrm>
          <a:prstGeom prst="roundRect">
            <a:avLst>
              <a:gd name="adj" fmla="val 12184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rgbClr val="666699"/>
                </a:solidFill>
              </a:ln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58586" y="1733635"/>
            <a:ext cx="2610313" cy="3332638"/>
          </a:xfrm>
          <a:prstGeom prst="roundRect">
            <a:avLst>
              <a:gd name="adj" fmla="val 6056"/>
            </a:avLst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" r="-11457"/>
            </a:stretch>
          </a:blipFill>
          <a:ln w="38100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 rot="5400000">
            <a:off x="9357415" y="1772895"/>
            <a:ext cx="2493372" cy="2178199"/>
          </a:xfrm>
          <a:prstGeom prst="roundRect">
            <a:avLst>
              <a:gd name="adj" fmla="val 10101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493927" y="3959352"/>
            <a:ext cx="2189477" cy="2609062"/>
          </a:xfrm>
          <a:prstGeom prst="roundRect">
            <a:avLst>
              <a:gd name="adj" fmla="val 9891"/>
            </a:avLst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6910"/>
            </a:stretch>
          </a:blipFill>
          <a:ln w="38100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834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4127" y="146305"/>
            <a:ext cx="9503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3333CC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800" b="1" dirty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патриотического воспитания</a:t>
            </a:r>
            <a:endParaRPr lang="ru-RU" sz="2800" b="1" dirty="0">
              <a:ln w="12700">
                <a:solidFill>
                  <a:srgbClr val="666699"/>
                </a:solidFill>
              </a:ln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94560" y="772562"/>
            <a:ext cx="2761488" cy="5792830"/>
          </a:xfrm>
          <a:prstGeom prst="roundRect">
            <a:avLst>
              <a:gd name="adj" fmla="val 7425"/>
            </a:avLst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666699"/>
                </a:solidFill>
              </a:ln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73368" y="2011680"/>
            <a:ext cx="5047488" cy="3712464"/>
          </a:xfrm>
          <a:prstGeom prst="roundRect">
            <a:avLst>
              <a:gd name="adj" fmla="val 7425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975" t="-1804" r="-739" b="-2578"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666699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87911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152" y="365125"/>
            <a:ext cx="10137648" cy="942467"/>
          </a:xfrm>
        </p:spPr>
        <p:txBody>
          <a:bodyPr/>
          <a:lstStyle/>
          <a:p>
            <a:pPr algn="ctr"/>
            <a:r>
              <a:rPr lang="ru-RU" sz="2800" b="1" dirty="0" smtClean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Книжный центр</a:t>
            </a:r>
            <a:r>
              <a:rPr lang="ru-RU" sz="2800" b="1" dirty="0">
                <a:ln w="12700">
                  <a:solidFill>
                    <a:srgbClr val="666699"/>
                  </a:solidFill>
                </a:ln>
                <a:solidFill>
                  <a:srgbClr val="5E63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n w="12700">
                  <a:solidFill>
                    <a:srgbClr val="666699"/>
                  </a:solidFill>
                </a:ln>
                <a:solidFill>
                  <a:srgbClr val="5E63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n w="12700">
                <a:solidFill>
                  <a:srgbClr val="666699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6468" y="1422589"/>
            <a:ext cx="5425440" cy="4540849"/>
          </a:xfrm>
          <a:prstGeom prst="roundRect">
            <a:avLst>
              <a:gd name="adj" fmla="val 8961"/>
            </a:avLst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3881" y="1360068"/>
            <a:ext cx="5242559" cy="4540849"/>
          </a:xfrm>
          <a:prstGeom prst="roundRect">
            <a:avLst>
              <a:gd name="adj" fmla="val 8961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316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968" y="173101"/>
            <a:ext cx="10411968" cy="443325"/>
          </a:xfrm>
        </p:spPr>
        <p:txBody>
          <a:bodyPr/>
          <a:lstStyle/>
          <a:p>
            <a:pPr algn="ctr"/>
            <a:r>
              <a:rPr lang="ru-RU" sz="2800" b="1" dirty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Центр </a:t>
            </a:r>
            <a:r>
              <a:rPr lang="ru-RU" sz="2800" b="1" dirty="0" smtClean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театрализации</a:t>
            </a:r>
            <a:endParaRPr lang="ru-RU" sz="2800" dirty="0">
              <a:ln w="12700">
                <a:solidFill>
                  <a:srgbClr val="666699"/>
                </a:solidFill>
              </a:ln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3983" y="808450"/>
            <a:ext cx="4901185" cy="4956048"/>
          </a:xfrm>
          <a:prstGeom prst="roundRect">
            <a:avLst>
              <a:gd name="adj" fmla="val 6362"/>
            </a:avLst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9345" t="-16572" r="-3445" b="-17790"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 rot="5400000">
            <a:off x="5426410" y="2555199"/>
            <a:ext cx="4147913" cy="4000499"/>
          </a:xfrm>
          <a:prstGeom prst="roundRect">
            <a:avLst>
              <a:gd name="adj" fmla="val 8111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476489" y="484633"/>
            <a:ext cx="2990088" cy="3252104"/>
          </a:xfrm>
          <a:prstGeom prst="roundRect">
            <a:avLst>
              <a:gd name="adj" fmla="val 8111"/>
            </a:avLst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9792" r="-7945" b="3491"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10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920" y="145669"/>
            <a:ext cx="10515600" cy="659003"/>
          </a:xfrm>
        </p:spPr>
        <p:txBody>
          <a:bodyPr/>
          <a:lstStyle/>
          <a:p>
            <a:pPr algn="ctr"/>
            <a:r>
              <a:rPr lang="ru-RU" sz="2800" b="1" dirty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800" b="1" dirty="0" smtClean="0">
                <a:ln w="12700">
                  <a:solidFill>
                    <a:srgbClr val="666699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безопасности</a:t>
            </a:r>
            <a:endParaRPr lang="ru-RU" sz="2800" b="1" dirty="0">
              <a:ln w="12700">
                <a:solidFill>
                  <a:srgbClr val="666699"/>
                </a:solidFill>
              </a:ln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4520" y="1422400"/>
            <a:ext cx="5410200" cy="4541520"/>
          </a:xfrm>
          <a:prstGeom prst="roundRect">
            <a:avLst>
              <a:gd name="adj" fmla="val 5034"/>
            </a:avLst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 rot="5400000">
            <a:off x="5637657" y="1550289"/>
            <a:ext cx="4489704" cy="3199638"/>
          </a:xfrm>
          <a:prstGeom prst="roundRect">
            <a:avLst>
              <a:gd name="adj" fmla="val 9359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32648" y="4318000"/>
            <a:ext cx="3543300" cy="2346960"/>
          </a:xfrm>
          <a:prstGeom prst="roundRect">
            <a:avLst>
              <a:gd name="adj" fmla="val 9359"/>
            </a:avLst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826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259</Words>
  <Application>Microsoft Office PowerPoint</Application>
  <PresentationFormat>Широкоэкранный</PresentationFormat>
  <Paragraphs>56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  </vt:lpstr>
      <vt:lpstr>Презентация PowerPoint</vt:lpstr>
      <vt:lpstr> </vt:lpstr>
      <vt:lpstr>Презентация PowerPoint</vt:lpstr>
      <vt:lpstr>Презентация PowerPoint</vt:lpstr>
      <vt:lpstr>Книжный центр </vt:lpstr>
      <vt:lpstr>Центр театрализации</vt:lpstr>
      <vt:lpstr>Центр безопасности</vt:lpstr>
      <vt:lpstr>Центр творчества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92</cp:revision>
  <dcterms:created xsi:type="dcterms:W3CDTF">2023-02-07T05:30:46Z</dcterms:created>
  <dcterms:modified xsi:type="dcterms:W3CDTF">2023-11-27T05:03:15Z</dcterms:modified>
</cp:coreProperties>
</file>