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73" r:id="rId9"/>
    <p:sldId id="274" r:id="rId10"/>
    <p:sldId id="265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9" autoAdjust="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26CA7-0297-4496-A9BD-5F46F95635C4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6A4B4-6FEA-41DF-B01D-8EAE71B2A4E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B56A4D2-85BB-421D-B839-472DFB96D595}" type="datetimeFigureOut">
              <a:rPr lang="ru-RU" smtClean="0"/>
              <a:pPr/>
              <a:t>19.11.2019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894E9F8-1879-4755-A4D2-5303AE885CC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edg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7917504" cy="4595402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РАЗВИВАЮЩАЯ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ПРЕДМЕТНО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ПРОСТРАНСТВЕННАЯ  СРЕДА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ФИЗИЧЕСК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ОМУ 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РАЗВИТИЮ ДЕТЕЙ ДОШКОЛЬНОГО ВОЗРАСТА   С УЧЕТОМ ФГОС ДО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4653136"/>
            <a:ext cx="8064896" cy="1368152"/>
          </a:xfrm>
        </p:spPr>
        <p:txBody>
          <a:bodyPr/>
          <a:lstStyle/>
          <a:p>
            <a:pPr algn="ctr"/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416824" cy="476672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Примерный набор оборудования для второй младшей группы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7776864" cy="626469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Для ходьбы, бега и равновесия         </a:t>
            </a:r>
          </a:p>
          <a:p>
            <a:pPr>
              <a:buFont typeface="Wingdings" pitchFamily="2" charset="2"/>
              <a:buChar char="v"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Валик мягкий 	Длина 150 см Диаметр 20 см 	1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Доска с ребристой поверхностью 	Длина 200 см Ширина 20 см Высота 4 см 	1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Модуль "Змейка" 	Длина 100 см Высота 15 см 	2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Коврик, дорожка массажные, со селедочками 	4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Кольцо мягкое 	Диаметр 120 см Высота 30 см Диаметр отверстия 60 см 	1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Куб деревянный 	Ребро 20 см 	5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Обруч большой 	Диаметр 95-100 см 	1 	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Для прыжков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Куб деревянный 	Ребро 20 см 	5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Мяч-попрыгунчик 	Диаметр 50 см 	2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Обруч малый 	Диаметр 50-55 см 	5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Шнур короткий 	Длина 75 см 	5 	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Для катания, бросания, ловли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Кегли (набор) 	1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Мешочек с грузом малый 	Масса 150-200 г 	2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Мяч резиновый 	Диаметр 10 см 	5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Шар цветной (</a:t>
            </a:r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фибропластиковые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) 	Диаметр 20-25 см 	2 	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Для ползанья и лазанья 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Лабиринт игровой 	1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Полукольцо мягкое 	Диаметр 120 см Высота 30 см Диаметр 5-6 см 	1 	</a:t>
            </a:r>
          </a:p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упражнений 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Колечко резиновое 	Диаметр 5-6 см 	10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Лента цветная (короткая) 	Длина 50 см 	10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Мяч массажный 	Диаметр 8-10 см 	10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Обруч плоский 	Диаметр 40 см 	10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Палка гимнастическая короткая 	Длина 75-80 см 	10 	</a:t>
            </a:r>
          </a:p>
          <a:p>
            <a:pPr>
              <a:buFont typeface="Wingdings" pitchFamily="2" charset="2"/>
              <a:buChar char="v"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Флажок 	10 	</a:t>
            </a:r>
          </a:p>
          <a:p>
            <a:endParaRPr lang="ru-RU" sz="4800" dirty="0"/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476672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Примерный набор оборудования для средней группы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7239000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b="1" dirty="0" smtClean="0"/>
              <a:t>Для ходьбы, бега, равновесия 	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/>
              <a:t> </a:t>
            </a:r>
            <a:r>
              <a:rPr lang="ru-RU" sz="1400" dirty="0" smtClean="0"/>
              <a:t>Коврик массажный 	Длина 75 см, Ширина 70 см 	10 </a:t>
            </a:r>
            <a:r>
              <a:rPr lang="ru-RU" sz="1400" b="1" dirty="0" smtClean="0"/>
              <a:t>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Шнур длинный 	Длина 150-см, Диаметр 2 см 	1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Для прыжков 	Куб деревянный 	Ребро 20 см 	5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Мяч-попрыгунчик 	Диаметр 50 см 	2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Обруч плоский 	Диаметр 40 см 	3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Палка гимнастическая короткая 	Длина 75-80 см 	10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Скакалка короткая 	Длина 120-150 см 	3 	</a:t>
            </a:r>
          </a:p>
          <a:p>
            <a:pPr>
              <a:buNone/>
            </a:pPr>
            <a:r>
              <a:rPr lang="ru-RU" sz="1400" b="1" dirty="0" smtClean="0"/>
              <a:t>Для катания, бросания, ловли 	Кегли 	5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err="1" smtClean="0"/>
              <a:t>Кольцеброс</a:t>
            </a:r>
            <a:r>
              <a:rPr lang="ru-RU" sz="1400" dirty="0" smtClean="0"/>
              <a:t> (набор) 	2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Мешочек с грузом большой 	Масса 400 г 	2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Обруч большой 	Диаметр 100 см 	2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Серсо (набор) 	1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Шар цветной (</a:t>
            </a:r>
            <a:r>
              <a:rPr lang="ru-RU" sz="1400" dirty="0" err="1" smtClean="0"/>
              <a:t>фибропластиковый</a:t>
            </a:r>
            <a:r>
              <a:rPr lang="ru-RU" sz="1400" dirty="0" smtClean="0"/>
              <a:t>) 	Диаметр 20-25 см 	4 	</a:t>
            </a:r>
          </a:p>
          <a:p>
            <a:pPr>
              <a:buNone/>
            </a:pPr>
            <a:r>
              <a:rPr lang="ru-RU" sz="1400" b="1" dirty="0" smtClean="0"/>
              <a:t>Для ползания и лазанья </a:t>
            </a:r>
            <a:endParaRPr lang="ru-RU" sz="1400" dirty="0" smtClean="0"/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 Полукольцо мягкое Диаметр 120 см, Высота 30 см, Диаметр 5-6 см 1 	</a:t>
            </a:r>
          </a:p>
          <a:p>
            <a:pPr>
              <a:buNone/>
            </a:pPr>
            <a:r>
              <a:rPr lang="ru-RU" sz="1400" b="1" dirty="0" smtClean="0"/>
              <a:t>Для </a:t>
            </a:r>
            <a:r>
              <a:rPr lang="ru-RU" sz="1400" b="1" dirty="0" err="1" smtClean="0"/>
              <a:t>общеразвивающих</a:t>
            </a:r>
            <a:r>
              <a:rPr lang="ru-RU" sz="1400" b="1" dirty="0" smtClean="0"/>
              <a:t> упражнений</a:t>
            </a:r>
          </a:p>
          <a:p>
            <a:pPr>
              <a:buFont typeface="Wingdings" pitchFamily="2" charset="2"/>
              <a:buChar char="v"/>
            </a:pPr>
            <a:r>
              <a:rPr lang="ru-RU" sz="1400" b="1" dirty="0" smtClean="0"/>
              <a:t> </a:t>
            </a:r>
            <a:r>
              <a:rPr lang="ru-RU" sz="1400" dirty="0" smtClean="0"/>
              <a:t>Колечко резиновое 	Диаметр 5-6 см 	10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Мешочек с грузом малый 	Масса 150-200 г 	10 	</a:t>
            </a:r>
          </a:p>
          <a:p>
            <a:pPr>
              <a:buFont typeface="Wingdings" pitchFamily="2" charset="2"/>
              <a:buChar char="v"/>
            </a:pPr>
            <a:r>
              <a:rPr lang="ru-RU" sz="1400" dirty="0" smtClean="0"/>
              <a:t>Мяч-шар (цветной, прозрачный) 	Диаметр 10-12 см 	5 	</a:t>
            </a:r>
          </a:p>
          <a:p>
            <a:endParaRPr lang="ru-RU" sz="1400" dirty="0"/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9"/>
            <a:ext cx="7416824" cy="648072"/>
          </a:xfrm>
        </p:spPr>
        <p:txBody>
          <a:bodyPr>
            <a:normAutofit/>
          </a:bodyPr>
          <a:lstStyle/>
          <a:p>
            <a:pPr algn="ctr"/>
            <a:r>
              <a:rPr lang="ru-RU" sz="1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Примерный набор оборудования для старших и подготовительных групп</a:t>
            </a:r>
            <a:endParaRPr lang="ru-RU" sz="1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764704"/>
            <a:ext cx="7776864" cy="5904656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Для ходьбы, бега, равновесия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Балансир-волчок 	1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Коврик массажный со селедочками 	10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Шнур короткий (плетеный) 	Длина 75 см 	5 	</a:t>
            </a:r>
          </a:p>
          <a:p>
            <a:pPr algn="l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Для прыжков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Обруч малый 	Диаметр 55-65 см 	5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Скакалка короткая 	Длина 100-120 см 	5 	</a:t>
            </a:r>
          </a:p>
          <a:p>
            <a:pPr algn="l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Для катания, бросания, ловли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Кегли (набор) 	3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Кольцеброс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(набор) 	2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Мешочек малый с грузом 	Масса 150-200 г 	5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Мяч большой 	Диаметр 18-20 см 	5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Мешочек с грузом большой 	Масса 400 г 	2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Мяч для мини-баскетбола 	Масса 0,5 кг 	2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Мяч утяжеленный (набивной) 	Масса 350 г, 500 г, 1 кг 	1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Мяч-массажер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	2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Обруч большой 	Диаметр 100 см 	2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Серсо (набор) 	2 	</a:t>
            </a:r>
          </a:p>
          <a:p>
            <a:pPr algn="l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Для ползания и лазанья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Комплект мягких модулей (6-8 сегментов) 	1 	</a:t>
            </a:r>
          </a:p>
          <a:p>
            <a:pPr algn="l"/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300" b="1" dirty="0" err="1" smtClean="0">
                <a:latin typeface="Times New Roman" pitchFamily="18" charset="0"/>
                <a:cs typeface="Times New Roman" pitchFamily="18" charset="0"/>
              </a:rPr>
              <a:t>общеразвивающих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 упражнений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Гантели детские 	10 </a:t>
            </a:r>
            <a:r>
              <a:rPr lang="ru-RU" sz="2300" b="1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Кольцо малое 	Диаметр 13 см 	10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Лента короткая 	Длина 50-60 см 	10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Мяч средний 	Диаметр 10-12 см 	10 	</a:t>
            </a:r>
          </a:p>
          <a:p>
            <a:pPr algn="l">
              <a:buFont typeface="Wingdings" pitchFamily="2" charset="2"/>
              <a:buChar char="v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Палка гимнастическая короткая 	Длина 80 см 	10 	</a:t>
            </a: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3"/>
            <a:ext cx="6494704" cy="576063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Список литературы</a:t>
            </a:r>
            <a:endParaRPr lang="ru-RU" sz="24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544" y="1052736"/>
            <a:ext cx="7272808" cy="5256584"/>
          </a:xfrm>
        </p:spPr>
        <p:txBody>
          <a:bodyPr>
            <a:normAutofit/>
          </a:bodyPr>
          <a:lstStyle/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1. Артамонова О.В. “Предметно-пространственная среда: ее роль в развитии личности”// Дошкольное воспитание. — 1995. — №4.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Змановский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Н.Б. “Здоровый дошкольник”// Дошкольное воспитание.- 1995. — №5.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3. Кудрявцев В. “Физическая культура и развитие здоровья ребенка”// Дошкольное воспитание. — 2004. — №5.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4. Кузнецова М. “Современные пути оздоровления дошкольников”// Дошкольное воспитание. — 2002.- №11.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Степаненкова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Э.Я. Теория и методика физического воспитания и развития ребенка: Учебное пособие для студентов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пед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. ВУЗ. — М.: Издательский центр «Академия», 2001. — 368 с.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Хухлаева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Д.В. “Методика физического воспитания в дошкольных учреждениях”. — М.: Просвещение, 1984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Пензулаева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Л.И. «Физкультурные занятия с детьми 3-4; 4-5; 6-7 лет» (М. «Просвещение», 1988г.)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8. Осокина Т.И. «Физическая культура в детском саду» (М. «Просвещение», 1986г.)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400" b="1" i="1" dirty="0" err="1" smtClean="0">
                <a:latin typeface="Times New Roman" pitchFamily="18" charset="0"/>
                <a:cs typeface="Times New Roman" pitchFamily="18" charset="0"/>
              </a:rPr>
              <a:t>Рунова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М.А. «Двигательная активность ребенка в детском саду» (М. «Мозаика-Синтез», 2000г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10.  И.р.: </a:t>
            </a:r>
            <a:r>
              <a:rPr lang="en-US" sz="1400" b="1" i="1" dirty="0" smtClean="0">
                <a:latin typeface="Times New Roman" pitchFamily="18" charset="0"/>
                <a:cs typeface="Times New Roman" pitchFamily="18" charset="0"/>
              </a:rPr>
              <a:t>https://nsportal.ru/detskiy-sad/fizkultura/2015/12/05/predmetno-prostranstvenno-razvivayushchaya-sreda-po-fizicheskomu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632848" cy="3096344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  <a:cs typeface="Arial" pitchFamily="34" charset="0"/>
              </a:rPr>
            </a:br>
            <a:r>
              <a:rPr lang="ru-RU" sz="6000" dirty="0" smtClean="0">
                <a:cs typeface="Arial" pitchFamily="34" charset="0"/>
              </a:rPr>
              <a:t/>
            </a:r>
            <a:br>
              <a:rPr lang="ru-RU" sz="6000" dirty="0" smtClean="0">
                <a:cs typeface="Arial" pitchFamily="34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Важным направлением в формировании у детей основ здорового образа жизни является правильно организованная предметно-пространственная среда, прежде всего это двигательная предметно-развивающая среда</a:t>
            </a:r>
            <a:endParaRPr lang="ru-RU" sz="2700" dirty="0">
              <a:solidFill>
                <a:schemeClr val="tx1"/>
              </a:solidFill>
            </a:endParaRPr>
          </a:p>
        </p:txBody>
      </p:sp>
      <p:pic>
        <p:nvPicPr>
          <p:cNvPr id="4" name="Picture 2" descr="http://fs00.infourok.ru/images/doc/271/275971/hello_html_4f7e9c7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3571876"/>
            <a:ext cx="5112568" cy="3140968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91264" cy="64807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052736"/>
            <a:ext cx="7704856" cy="5805264"/>
          </a:xfrm>
        </p:spPr>
        <p:txBody>
          <a:bodyPr>
            <a:noAutofit/>
          </a:bodyPr>
          <a:lstStyle/>
          <a:p>
            <a:pPr marL="457200" indent="-457200">
              <a:buFontTx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Статичность и однообразие материалов.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(Редкая сменяемость материала делает их не интересным для  ребенка, вызывает нежелание использовать их в своей деятельности, не привлечение детей воспитателем к материалу, представленному в уголке).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Несоответствие оборудования и материалов возрастным возможностям и актуальным интересам детей.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(Хранение материалов в недоступных для детей полках, отсутствие в уголке качественных, иллюстративных альбомов по видам спорта, карточек  по подвижным играм и т.д.)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Прямой словесный или негласный запрет на использование материалов и оборудования уголка в свободной или самостоятельной деятельности.</a:t>
            </a:r>
          </a:p>
          <a:p>
            <a:pPr marL="457200" indent="-457200">
              <a:buFontTx/>
              <a:buAutoNum type="arabicPeriod"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Малопривлекательность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материалов, их ветхость не стимулируют интерес детей к их применению в свободной деятельности детей.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29614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План действий по организации физкультурных уголков в соответствии с ФГОС ДО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060848"/>
            <a:ext cx="7632848" cy="426375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1.Анализ физкультурных уголков в группе.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Изучение разных подходов и создание физкультурных уголков на современном этапе.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Составление рекомендаций по каждой возрастной группе  с учетом программных требований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4. Подготовка материалов (консультации, памятки, семинары-практикумы, для консультативной и методической помощи воспитателям по организации деятельности в физкультурных уголках.)</a:t>
            </a:r>
          </a:p>
          <a:p>
            <a:endParaRPr lang="ru-RU" sz="2400" dirty="0"/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1368152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Требования к проектированию двигательной  предметно-развивающей среды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7239000" cy="43948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Она должна носить :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развивающий характер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быть безопасной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динамичной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трансформируемой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полифункциональной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Классификация оборудования физкультурных уголков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7560840" cy="4695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Подвижные игры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Дидактические игры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Спортивные игры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упражнения: физические упражнения, выполняемые у деревянной стенки, упражнения с детскими эспандерами, гимнастической палкой и другими предметами.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Основные виды движений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Традиционное оборудование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Нетрадиционное оборудование: различные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массажоры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мелкие предметы (колечки, палочки, шарики – для захвата пальцами ног и т.д.)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88832" cy="79208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физкультурные уголки сегодня</a:t>
            </a:r>
            <a:endParaRPr lang="ru-RU" sz="2800" dirty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Эстетично оформленные уголки . Соответствующие возрастным и индивидуальным  особенностям детей.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Наполняемость уголка, его вариативность.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Компетентность и доброжелательность педагога  в освоении двигательно-пространственной среды.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Роль педагога в совместной и свободной двигательной деятельности детей.</a:t>
            </a:r>
          </a:p>
          <a:p>
            <a:pPr marL="457200" indent="-457200">
              <a:buFontTx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Бережное обращение пособиями и игрушками для спортивно-игровой деятельности.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7344816" cy="100811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Техническое обеспечение</a:t>
            </a: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85926"/>
            <a:ext cx="7272808" cy="4379378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Обеспечение безопасности детей при использовании оборудования. Каждое пособие должно быть устойчивое и прочное. С целью обеспечения страховки, предотвращения травматизма у детей во время игр в физкультурном уголке необходимо иметь хорошие крепления.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Материалы, из которых изготовлено оборудование, должны отвечать гигиеническим требованиям, быть экологически чистыми и прочными.</a:t>
            </a:r>
          </a:p>
          <a:p>
            <a:pPr marL="457200" indent="-457200" algn="l"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Музыкальный центр: диски с музыкой.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1"/>
            <a:ext cx="7488832" cy="936103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Оформление физ.уголков по возрастным группам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7488832" cy="5256584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AutoNum type="arabicPeriod"/>
            </a:pPr>
            <a:r>
              <a:rPr lang="ru-RU" sz="1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младших группах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детских садов уголки оформляют как одну из составных частей огромной игровой зоны. В распоряжение малышей должны быть предоставлены всевозможные горки для ходьбы, специальные игрушки-каталки, мячики разных размеров и прочее. Дети от двух до четырех лет все время находятся в достаточно активном движении. По своему личному усмотрению они могут использовать предложенные игрушки. Необходимо совмещать спортивные занятия со всевозможными ролевыми играми. Для этого следует приготовить маски героев любимых мультфильмов, а также продумать сценарий действия.</a:t>
            </a:r>
          </a:p>
          <a:p>
            <a:pPr marL="457200" indent="-457200" algn="l">
              <a:buAutoNum type="arabicPeriod"/>
            </a:pPr>
            <a:r>
              <a:rPr lang="ru-RU" sz="1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средних группах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спортивные уголки необходимо дополнить скакалками и обручами, настенными лесенками, батутом и различными наборами для подвижных игр, например, кеглями. Нужно создать познавательные красочные фотоальбомы, повествующие о различных популярных видах спорта.</a:t>
            </a:r>
          </a:p>
          <a:p>
            <a:pPr marL="457200" indent="-457200" algn="l">
              <a:buAutoNum type="arabicPeriod"/>
            </a:pPr>
            <a:r>
              <a:rPr lang="ru-RU" sz="19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старших и подготовительных группах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во время организации специальных занятий в спортивных уголках необходимо включать элементы аэробики и фитнеса. Нужно приобрести специальные коврики для каждого ребенка. Для мальчиков добавить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гантельки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и прочие тренажеры. Очень важно развивать у ребят навык действовать по определенным правилам. Сделать красочное описание игр с изображениями всех этапов.</a:t>
            </a:r>
          </a:p>
          <a:p>
            <a:pPr marL="457200" indent="-457200" algn="l">
              <a:buAutoNum type="arabicPeriod"/>
            </a:pP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976</TotalTime>
  <Words>823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РАЗВИВАЮЩАЯ  ПРЕДМЕТНО –ПРОСТРАНСТВЕННАЯ  СРЕДА ПО ФИЗИЧЕСКОМУ РАЗВИТИЮ ДЕТЕЙ ДОШКОЛЬНОГО ВОЗРАСТА   С УЧЕТОМ ФГОС ДО</vt:lpstr>
      <vt:lpstr>         Важным направлением в формировании у детей основ здорового образа жизни является правильно организованная предметно-пространственная среда, прежде всего это двигательная предметно-развивающая среда</vt:lpstr>
      <vt:lpstr>АКТУАЛЬНОСТЬ</vt:lpstr>
      <vt:lpstr>План действий по организации физкультурных уголков в соответствии с ФГОС ДО</vt:lpstr>
      <vt:lpstr>Требования к проектированию двигательной  предметно-развивающей среды</vt:lpstr>
      <vt:lpstr>Классификация оборудования физкультурных уголков</vt:lpstr>
      <vt:lpstr>физкультурные уголки сегодня</vt:lpstr>
      <vt:lpstr>Техническое обеспечение</vt:lpstr>
      <vt:lpstr>Оформление физ.уголков по возрастным группам</vt:lpstr>
      <vt:lpstr>Примерный набор оборудования для второй младшей группы</vt:lpstr>
      <vt:lpstr>Примерный набор оборудования для средней группы</vt:lpstr>
      <vt:lpstr>Примерный набор оборудования для старших и подготовительных групп</vt:lpstr>
      <vt:lpstr>Список литературы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ПРЕДМЕТНО –ПРОСТРАНСТВЕННО РАЗВИВАЮЩАЯ СРЕДА ПО МУЗЫКАЛЬНОМУ РАЗВИТИЮ ДЕТЕЙ ДОШКОЛЬНОГО ВОЗРАСТА</dc:title>
  <dc:creator>user</dc:creator>
  <cp:lastModifiedBy>admin</cp:lastModifiedBy>
  <cp:revision>131</cp:revision>
  <dcterms:created xsi:type="dcterms:W3CDTF">2014-04-18T09:05:07Z</dcterms:created>
  <dcterms:modified xsi:type="dcterms:W3CDTF">2019-11-19T07:11:47Z</dcterms:modified>
</cp:coreProperties>
</file>