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7" r:id="rId8"/>
    <p:sldId id="265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363d0641d769c416a6c727e8f6e250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260648"/>
            <a:ext cx="6832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altLang="ja-JP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«БЕРЁЗОВСКИЙ ДЕТСКИЙ САД № 2» </a:t>
            </a:r>
            <a:endParaRPr kumimoji="0" lang="de-DE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99792" y="1196752"/>
            <a:ext cx="424847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Проект</a:t>
            </a:r>
            <a:r>
              <a:rPr kumimoji="0" lang="de-DE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endParaRPr kumimoji="0" lang="ru-RU" altLang="ja-JP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 с</a:t>
            </a:r>
            <a:r>
              <a:rPr kumimoji="0" lang="ru-RU" altLang="ja-JP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редн</a:t>
            </a:r>
            <a:r>
              <a:rPr kumimoji="0" lang="de-DE" altLang="ja-JP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ей</a:t>
            </a:r>
            <a:r>
              <a:rPr kumimoji="0" lang="de-DE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группе</a:t>
            </a:r>
            <a:r>
              <a:rPr kumimoji="0" lang="de-DE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на</a:t>
            </a:r>
            <a:r>
              <a:rPr kumimoji="0" lang="de-DE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тему</a:t>
            </a:r>
            <a:r>
              <a:rPr kumimoji="0" lang="de-DE" altLang="ja-JP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4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«</a:t>
            </a:r>
            <a:r>
              <a:rPr kumimoji="0" lang="ru-RU" altLang="ja-JP" sz="4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День Земли</a:t>
            </a:r>
            <a:r>
              <a:rPr kumimoji="0" lang="de-DE" altLang="ja-JP" sz="4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»</a:t>
            </a:r>
            <a:r>
              <a:rPr kumimoji="0" lang="ru-RU" altLang="ja-JP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216218-beregite-prirodu-dlya-detey-na-ekologicheskuyu-temu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08920"/>
            <a:ext cx="5580112" cy="3794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308304" y="6113621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В</a:t>
            </a:r>
            <a:r>
              <a:rPr kumimoji="0" lang="ru-RU" altLang="ja-JP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о</a:t>
            </a:r>
            <a:r>
              <a:rPr kumimoji="0" lang="de-DE" altLang="ja-JP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спитател</a:t>
            </a:r>
            <a:r>
              <a:rPr kumimoji="0" lang="ru-RU" altLang="ja-JP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ь</a:t>
            </a:r>
            <a:r>
              <a:rPr kumimoji="0" lang="de-DE" altLang="ja-JP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  <a:endParaRPr kumimoji="0" lang="ru-RU" altLang="ja-JP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ndale Sans UI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Толстунова</a:t>
            </a:r>
            <a:r>
              <a:rPr kumimoji="0" lang="de-DE" altLang="ja-JP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 </a:t>
            </a:r>
            <a:r>
              <a:rPr kumimoji="0" lang="de-DE" altLang="ja-JP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Е.А.</a:t>
            </a:r>
            <a:endParaRPr kumimoji="0" lang="de-DE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363d0641d769c416a6c727e8f6e250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4634"/>
            <a:ext cx="8784976" cy="65347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6165304"/>
            <a:ext cx="56420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cap="none" spc="0" dirty="0">
              <a:ln/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363d0641d769c416a6c727e8f6e250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object 3"/>
          <p:cNvSpPr txBox="1">
            <a:spLocks/>
          </p:cNvSpPr>
          <p:nvPr/>
        </p:nvSpPr>
        <p:spPr>
          <a:xfrm>
            <a:off x="2699792" y="404664"/>
            <a:ext cx="411250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АКТУАЛЬНОСТЬ</a:t>
            </a:r>
            <a:endParaRPr kumimoji="0" lang="ru-RU" sz="3200" b="1" i="0" u="none" strike="noStrike" kern="1200" cap="none" spc="-5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899592" y="1484784"/>
            <a:ext cx="7920880" cy="46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В дошкольном детстве закладываются основы личности, в том числе отношение к природе, окружающему миру. Формируя гуманное отношение к природе, мы стараемся достичь того, чтобы каждый ребенок осознал, что человек и природа взаимосвязаны, поэтому забота о природе есть забота, о человеке, его будущем, а то, что наносит вред природе, наносит вред человеку, следовательно, действия, в результате которых разрушается общий для всех нас Дом, безнравственны.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Учим детей тому, что мы должны беречь и заботиться о природе, а также уметь замечать действия других людей, сверстников и взрослых, давать им соответствующую адекватную оценку.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Наша задача заключается в том, чтобы совместно с родителями подвести детей к пониманию того, что все мы вместе, и каждый из нас в отдельности в ответе за Землю, и каждый из нас может сохранять и приумножать ее красоту.</a:t>
            </a:r>
          </a:p>
          <a:p>
            <a:pPr marL="927100" lvl="0" indent="-342900" algn="just">
              <a:spcBef>
                <a:spcPts val="95"/>
              </a:spcBef>
            </a:pPr>
            <a:endParaRPr kumimoji="0" lang="ru-RU" sz="20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363d0641d769c416a6c727e8f6e250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548680"/>
            <a:ext cx="63367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экологической культуры детей на основе эмоциональных переживаний, практических действий; воспитание гуманного, экологически правильного отношения к природе.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430760"/>
            <a:ext cx="806489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Задачи</a:t>
            </a: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: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- формировать представления детей о необходимости бережного отношения к окружающей природе, растениям, животным, водоемам;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- развивать творческие способности детей через продуктивную деятельность;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 charset="0"/>
                <a:cs typeface="Times New Roman" pitchFamily="18" charset="0"/>
              </a:rPr>
              <a:t>- воспитывать у детей ценностное отношение к миру природы, дружеские взаимоотношения между детьми в процессе игр, совместной деятельности.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363d0641d769c416a6c727e8f6e250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836712"/>
          <a:ext cx="7344816" cy="5791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88232"/>
                <a:gridCol w="5256584"/>
              </a:tblGrid>
              <a:tr h="731324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Социализация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игры: Загадки о животных,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«Времена года», «Когда это бывает?», «Кто где живет», «Посели в домики», «Что происходит в природе»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Словесные игры: «Узнай животное по описанию», «Какие цветы ты знаешь?», «Какие деревья ты знаешь?»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Правила поведения в лесу. «Береги живое»</a:t>
                      </a:r>
                      <a:endParaRPr lang="ru-RU" sz="1600" kern="15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</a:tr>
              <a:tr h="1218873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Познание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- наблюдение за деревьями, кустиками появлением почек, первых листочков;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- наблюдение за птицами, прилетающими на участок, их поведением;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- рассматривание иллюстраций о весне, весенних явлениях; рассматривание первоцветов;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- ознакомление детей с загадками о природе, животных, растениях, природных явлениях;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- наблюдение за неживой природой, изменениями, происходящими с наступлением весны;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- заучивание стихотворений о весне.</a:t>
                      </a:r>
                      <a:endParaRPr lang="ru-RU" sz="1600" kern="15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</a:tr>
              <a:tr h="310259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Коммуникация развитие речи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Общение «Мы - друзья природы».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Беседы на темы: «Как вести себя в природе, чтобы не навредить ей», «Животные и птицы – это наши друзья»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</a:tr>
            </a:tbl>
          </a:graphicData>
        </a:graphic>
      </p:graphicFrame>
      <p:sp>
        <p:nvSpPr>
          <p:cNvPr id="4" name="object 3"/>
          <p:cNvSpPr txBox="1">
            <a:spLocks/>
          </p:cNvSpPr>
          <p:nvPr/>
        </p:nvSpPr>
        <p:spPr>
          <a:xfrm>
            <a:off x="1691680" y="188640"/>
            <a:ext cx="68407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СОДЕРЖАНИЕ</a:t>
            </a:r>
            <a:r>
              <a:rPr kumimoji="0" lang="ru-RU" sz="32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ПРОЕКТА</a:t>
            </a:r>
            <a:endParaRPr kumimoji="0" lang="ru-RU" sz="3200" b="1" i="0" u="none" strike="noStrike" kern="1200" cap="none" spc="-1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363d0641d769c416a6c727e8f6e250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260648"/>
          <a:ext cx="8748464" cy="6339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75907"/>
                <a:gridCol w="6672557"/>
              </a:tblGrid>
              <a:tr h="1039592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С Маршак «Весенняя песенка»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 err="1">
                          <a:latin typeface="Times New Roman" pitchFamily="18" charset="0"/>
                          <a:cs typeface="Times New Roman" pitchFamily="18" charset="0"/>
                        </a:rPr>
                        <a:t>Е.Чарушин</a:t>
                      </a: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 «Воробей», Лисята», «Медвежата»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М.Пришвин «Разговор деревьев»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В.Орлов «Ты скажи мне, реченька»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А. </a:t>
                      </a:r>
                      <a:r>
                        <a:rPr lang="ru-RU" sz="1600" kern="150" dirty="0" err="1">
                          <a:latin typeface="Times New Roman" pitchFamily="18" charset="0"/>
                          <a:cs typeface="Times New Roman" pitchFamily="18" charset="0"/>
                        </a:rPr>
                        <a:t>Бабаджан</a:t>
                      </a: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 «Муравьи»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Лариса </a:t>
                      </a:r>
                      <a:r>
                        <a:rPr lang="ru-RU" sz="1600" kern="150" dirty="0" err="1">
                          <a:latin typeface="Times New Roman" pitchFamily="18" charset="0"/>
                          <a:cs typeface="Times New Roman" pitchFamily="18" charset="0"/>
                        </a:rPr>
                        <a:t>Тарасенко</a:t>
                      </a: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 «Познавательные сказки»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</a:tr>
              <a:tr h="459355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 dirty="0" err="1">
                          <a:latin typeface="Times New Roman" pitchFamily="18" charset="0"/>
                          <a:cs typeface="Times New Roman" pitchFamily="18" charset="0"/>
                        </a:rPr>
                        <a:t>Физкультурно</a:t>
                      </a: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- оздоровительная деятельность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Подвижные игры «На лесной полянке», «Собери грибочки», «Солнышко и дождик», «Воробушки и автомобиль»,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Физкультминутка «Цветы», «Деревья»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Игровые упражнения «К дереву беги», «Звери вышли на зарядку»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</a:tr>
              <a:tr h="652767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Развивающая среда</a:t>
                      </a:r>
                      <a:endParaRPr lang="ru-RU" sz="1600" kern="15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Альбомы для рассматривания «Времена года», «Дикие животные», «Растения» и др.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 «Когда это бывает?», «Мир растений»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Художественные произведения и иллюстрации к ним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Раскраски «Времена года», «Кто живет в море?», «Кто живет в лесу?» и др.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</a:tr>
              <a:tr h="459355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Трудовая деятельность</a:t>
                      </a:r>
                      <a:endParaRPr lang="ru-RU" sz="1600" kern="15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Совместный труд воспитателя и детей по уходу за растениями на участке детского сада.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Уборка территории участка.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Приведение в порядок клумб.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</a:tr>
              <a:tr h="459355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Продуктивная деятельность</a:t>
                      </a:r>
                      <a:endParaRPr lang="ru-RU" sz="1600" kern="15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Рисование на тему «Первые цветы»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Лепка «Лесные животные»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(Самостоятельная творческая деятельность) Раскраски «Моя Земля»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</a:tr>
              <a:tr h="359144"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600" kern="150"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lang="ru-RU" sz="1600" kern="15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родителей к сбору посадочного материала для посадки </a:t>
                      </a:r>
                      <a:r>
                        <a:rPr lang="ru-RU" sz="1600" kern="150" dirty="0" smtClean="0">
                          <a:latin typeface="Times New Roman" pitchFamily="18" charset="0"/>
                          <a:cs typeface="Times New Roman" pitchFamily="18" charset="0"/>
                        </a:rPr>
                        <a:t>огорода на окне.</a:t>
                      </a:r>
                      <a:endParaRPr lang="ru-RU" sz="1600" kern="1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Консультация для родителей «Учите детей любить природу»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latin typeface="Times New Roman" pitchFamily="18" charset="0"/>
                          <a:cs typeface="Times New Roman" pitchFamily="18" charset="0"/>
                        </a:rPr>
                        <a:t>Совместная работа родителей и детей на тему: «Береги природу!»</a:t>
                      </a:r>
                      <a:endParaRPr lang="ru-RU" sz="1600" kern="15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</a:txBody>
                  <a:tcPr marL="2301" marR="230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363d0641d769c416a6c727e8f6e250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40321_090821.jpg"/>
          <p:cNvPicPr>
            <a:picLocks noChangeAspect="1"/>
          </p:cNvPicPr>
          <p:nvPr/>
        </p:nvPicPr>
        <p:blipFill>
          <a:blip r:embed="rId3" cstate="print"/>
          <a:srcRect l="167" t="12852" r="1884"/>
          <a:stretch>
            <a:fillRect/>
          </a:stretch>
        </p:blipFill>
        <p:spPr>
          <a:xfrm>
            <a:off x="395536" y="3717032"/>
            <a:ext cx="2696924" cy="2780928"/>
          </a:xfrm>
          <a:prstGeom prst="rect">
            <a:avLst/>
          </a:prstGeom>
        </p:spPr>
      </p:pic>
      <p:pic>
        <p:nvPicPr>
          <p:cNvPr id="4" name="Рисунок 3" descr="IMG_20240321_084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60648"/>
            <a:ext cx="2650220" cy="3312368"/>
          </a:xfrm>
          <a:prstGeom prst="rect">
            <a:avLst/>
          </a:prstGeom>
        </p:spPr>
      </p:pic>
      <p:pic>
        <p:nvPicPr>
          <p:cNvPr id="5" name="Рисунок 4" descr="IMG_20240321_090115.jpg"/>
          <p:cNvPicPr>
            <a:picLocks noChangeAspect="1"/>
          </p:cNvPicPr>
          <p:nvPr/>
        </p:nvPicPr>
        <p:blipFill>
          <a:blip r:embed="rId5" cstate="print"/>
          <a:srcRect l="4935" t="5032"/>
          <a:stretch>
            <a:fillRect/>
          </a:stretch>
        </p:blipFill>
        <p:spPr>
          <a:xfrm>
            <a:off x="2699792" y="260648"/>
            <a:ext cx="2863559" cy="3312368"/>
          </a:xfrm>
          <a:prstGeom prst="rect">
            <a:avLst/>
          </a:prstGeom>
        </p:spPr>
      </p:pic>
      <p:pic>
        <p:nvPicPr>
          <p:cNvPr id="6" name="Рисунок 5" descr="IMG_20240321_1026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789040"/>
            <a:ext cx="2211710" cy="2756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363d0641d769c416a6c727e8f6e250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40322_164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2376264" cy="3168352"/>
          </a:xfrm>
          <a:prstGeom prst="rect">
            <a:avLst/>
          </a:prstGeom>
        </p:spPr>
      </p:pic>
      <p:pic>
        <p:nvPicPr>
          <p:cNvPr id="4" name="Рисунок 3" descr="IMG_20240322_163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3641" y="260648"/>
            <a:ext cx="2754305" cy="3672407"/>
          </a:xfrm>
          <a:prstGeom prst="rect">
            <a:avLst/>
          </a:prstGeom>
        </p:spPr>
      </p:pic>
      <p:pic>
        <p:nvPicPr>
          <p:cNvPr id="5" name="Рисунок 4" descr="IMG_20240320_153857_edit_1012688730663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836712"/>
            <a:ext cx="3281169" cy="3501008"/>
          </a:xfrm>
          <a:prstGeom prst="rect">
            <a:avLst/>
          </a:prstGeom>
        </p:spPr>
      </p:pic>
      <p:pic>
        <p:nvPicPr>
          <p:cNvPr id="6" name="Рисунок 5" descr="IMG_20240415_1344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120172" y="4329100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363d0641d769c416a6c727e8f6e250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40401_165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645024"/>
            <a:ext cx="3864429" cy="2898322"/>
          </a:xfrm>
          <a:prstGeom prst="rect">
            <a:avLst/>
          </a:prstGeom>
        </p:spPr>
      </p:pic>
      <p:pic>
        <p:nvPicPr>
          <p:cNvPr id="4" name="Рисунок 3" descr="IMG_20240315_152707.jpg"/>
          <p:cNvPicPr>
            <a:picLocks noChangeAspect="1"/>
          </p:cNvPicPr>
          <p:nvPr/>
        </p:nvPicPr>
        <p:blipFill>
          <a:blip r:embed="rId4" cstate="print"/>
          <a:srcRect l="2355" t="1766" r="1095" b="16990"/>
          <a:stretch>
            <a:fillRect/>
          </a:stretch>
        </p:blipFill>
        <p:spPr>
          <a:xfrm>
            <a:off x="5788309" y="188640"/>
            <a:ext cx="2888147" cy="3240360"/>
          </a:xfrm>
          <a:prstGeom prst="rect">
            <a:avLst/>
          </a:prstGeom>
        </p:spPr>
      </p:pic>
      <p:pic>
        <p:nvPicPr>
          <p:cNvPr id="5" name="Рисунок 4" descr="IMG_20240319_162132.jpg"/>
          <p:cNvPicPr>
            <a:picLocks noChangeAspect="1"/>
          </p:cNvPicPr>
          <p:nvPr/>
        </p:nvPicPr>
        <p:blipFill>
          <a:blip r:embed="rId5" cstate="print"/>
          <a:srcRect b="8950"/>
          <a:stretch>
            <a:fillRect/>
          </a:stretch>
        </p:blipFill>
        <p:spPr>
          <a:xfrm>
            <a:off x="2267744" y="260648"/>
            <a:ext cx="2664296" cy="3234473"/>
          </a:xfrm>
          <a:prstGeom prst="rect">
            <a:avLst/>
          </a:prstGeom>
        </p:spPr>
      </p:pic>
      <p:pic>
        <p:nvPicPr>
          <p:cNvPr id="8" name="Рисунок 7" descr="IMG_20240416_1417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581636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363d0641d769c416a6c727e8f6e250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2411760" y="260648"/>
            <a:ext cx="4978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РЕЗУЛЬТАТЫ</a:t>
            </a:r>
            <a:r>
              <a:rPr kumimoji="0" lang="ru-RU" sz="3200" b="1" i="0" u="none" strike="noStrike" kern="1200" cap="none" spc="-3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-1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ПРОЕКТА</a:t>
            </a:r>
            <a:endParaRPr kumimoji="0" lang="ru-RU" sz="3200" b="1" i="0" u="none" strike="noStrike" kern="1200" cap="none" spc="-1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908720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воспитанников сформируется чувство сопереживания, возникнут добрые чувства к природе, углубятся знания о необходимости сохранности и преумножения богатства родной планеты Земля.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3053572"/>
            <a:ext cx="849694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Продукт проекта: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1. Викторина на тему «День Земли».</a:t>
            </a:r>
            <a:endParaRPr kumimoji="0" lang="ru-RU" altLang="ja-JP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2. Выставки рисунков детей и родителей на тему «Береги природу!».</a:t>
            </a:r>
            <a:endParaRPr kumimoji="0" lang="ru-RU" altLang="ja-JP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58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3026">
            <a:off x="771868" y="4405068"/>
            <a:ext cx="2382531" cy="1921396"/>
          </a:xfrm>
          <a:prstGeom prst="rect">
            <a:avLst/>
          </a:prstGeom>
        </p:spPr>
      </p:pic>
      <p:pic>
        <p:nvPicPr>
          <p:cNvPr id="8" name="Рисунок 7" descr="шг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04415">
            <a:off x="3301565" y="4472453"/>
            <a:ext cx="2599695" cy="1891379"/>
          </a:xfrm>
          <a:prstGeom prst="rect">
            <a:avLst/>
          </a:prstGeom>
        </p:spPr>
      </p:pic>
      <p:pic>
        <p:nvPicPr>
          <p:cNvPr id="9" name="Рисунок 8" descr="1673528357_gas-kvas-com-p-beregi-planetu-risunok-detskii-37.jpg"/>
          <p:cNvPicPr>
            <a:picLocks noChangeAspect="1"/>
          </p:cNvPicPr>
          <p:nvPr/>
        </p:nvPicPr>
        <p:blipFill>
          <a:blip r:embed="rId5" cstate="print"/>
          <a:srcRect l="2751" t="4673" r="3538" b="3619"/>
          <a:stretch>
            <a:fillRect/>
          </a:stretch>
        </p:blipFill>
        <p:spPr>
          <a:xfrm rot="21243347">
            <a:off x="6012160" y="4581128"/>
            <a:ext cx="2520280" cy="18425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719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Пчелки</dc:creator>
  <cp:lastModifiedBy>Пчелки</cp:lastModifiedBy>
  <cp:revision>20</cp:revision>
  <dcterms:created xsi:type="dcterms:W3CDTF">2024-04-21T13:27:19Z</dcterms:created>
  <dcterms:modified xsi:type="dcterms:W3CDTF">2024-05-06T01:45:42Z</dcterms:modified>
</cp:coreProperties>
</file>