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75" r:id="rId2"/>
    <p:sldId id="277" r:id="rId3"/>
    <p:sldId id="297" r:id="rId4"/>
    <p:sldId id="256" r:id="rId5"/>
    <p:sldId id="301" r:id="rId6"/>
    <p:sldId id="302" r:id="rId7"/>
    <p:sldId id="312" r:id="rId8"/>
    <p:sldId id="286" r:id="rId9"/>
    <p:sldId id="304" r:id="rId10"/>
    <p:sldId id="288" r:id="rId11"/>
    <p:sldId id="307" r:id="rId12"/>
    <p:sldId id="289" r:id="rId13"/>
    <p:sldId id="290" r:id="rId14"/>
    <p:sldId id="313" r:id="rId15"/>
    <p:sldId id="295" r:id="rId16"/>
    <p:sldId id="263" r:id="rId17"/>
    <p:sldId id="310" r:id="rId18"/>
    <p:sldId id="285" r:id="rId19"/>
    <p:sldId id="306" r:id="rId20"/>
    <p:sldId id="314" r:id="rId21"/>
    <p:sldId id="315" r:id="rId22"/>
    <p:sldId id="317" r:id="rId23"/>
    <p:sldId id="316" r:id="rId24"/>
    <p:sldId id="280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5" autoAdjust="0"/>
  </p:normalViewPr>
  <p:slideViewPr>
    <p:cSldViewPr>
      <p:cViewPr>
        <p:scale>
          <a:sx n="62" d="100"/>
          <a:sy n="62" d="100"/>
        </p:scale>
        <p:origin x="-15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DB9B4-0F55-443F-B56D-D1A6CD584F5E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0459-A228-4D9E-8038-485460D63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2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59CACC-CE04-417D-89CE-3283FC52C64D}" type="datetimeFigureOut">
              <a:rPr lang="ru-RU" smtClean="0"/>
              <a:pPr/>
              <a:t>08.02.2022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3j.org/pics/57fe143925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632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 ОБРАЗОВАТЕЛЬНОЕ УЧРЕЖДЕНИЕ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«БЕРЕЗОВСКИЙ  ДЕТСКИЙ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48577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чителя – логопеда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Бычковой Натальи Ивановны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14356"/>
            <a:ext cx="2786082" cy="417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5285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07" y="1"/>
            <a:ext cx="9246817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40466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Вклад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повышение качества образования, распространение собственного опыта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235661"/>
            <a:ext cx="8208912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 работе 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Международного научно – практического форума студентов, аспирантов и молодых ученых «Молодежь и наука ХХ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века», 2018 г.;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 работе ХХ Международного научно – практического форума студентов, аспирантов и молодых ученых «Молодежь и наука ХХ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века», 2019 г.;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авторском семинаре  «Система коррекционной работы с неговорящими детьми.  Формирование  ритмико – мелодико - интонационной основ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языка»,   2019 г.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авторском семинаре  «Система коррекционной работы с неговорящими детьми.  Формирование  ритмико – мелодико - интонационной основ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языка»,   2019 г.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образовательном курсе  «Хочу быть дошкольным логопедом: руководство для начинающих», 2019 г.;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90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Республиканской научно-практической конференции (с международным участием) «Со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иализа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ия личности на разных этапах возрастного развития: опыт, проблемы, перспективы», 2019 г.;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семинаре «Кинезиологическое тейпирование в логопедии. Техники применения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кинезиотейпирования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логопедического массажа в работе логопеда», 2019 г.;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семинаре «Логопедический массаж. Массажные зонды, особенности работ с ними», 2019 г.;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муниципальном форуме  «Инклюзивное образование: проблемы-поиски-решения» (вступление), 2021  г.</a:t>
            </a:r>
          </a:p>
          <a:p>
            <a:pPr algn="just">
              <a:buFont typeface="Arial" pitchFamily="34" charset="0"/>
              <a:buChar char="•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15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604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опубликованных статей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857232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 статьи «Сформированность импрессивной и экспрессивной речи обучающихся с умственной отсталостью» в международном научно-практическом журнале «Мир педагогики и психологии» № 9 (38), 2019. 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 статьи «Педагогические подходы по преодолению коммуникативных нарушений у детей с тяжелой умственной отсталостью»  в международном научно-практическом журнале «Мир педагогики и психологии» № 10 (39), 2019 г.;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работ «Весна пришла!» в сборнике «Педагогическая теория и практика: актуальные идеи и успешный опыт в условиях модернизации российского образования», 2020 г.;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 учебно-методического материала  в номинации консультации для родителей «Читаем книги – развиваем речь»,   2021 г.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76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воспитанников в рамках логопедического кабинета </a:t>
            </a:r>
          </a:p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мастерстве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воспитанников:</a:t>
            </a:r>
          </a:p>
          <a:p>
            <a:pPr lvl="0"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занявшего 1 место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Ташкиной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всероссийской викторине «Самый умный дошколенок», 2019 г.;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занявшего 1 место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Аркадия во всероссийской викторине «Самый умный дошколенок», 2019 г.;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занявшего 1 место Сахно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Виолетты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всероссийской викторине «Время знаний», 2020 г.;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занявшего 1 место Беляева Тимофея  в районной викторине «Сказочный мир К.И. Чуковского, 2021 г.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91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8286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занявшего 1 место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Маргариты во всероссийской викторине  «Русские народные сказки «Гуси – лебеди», 2021 г.;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занявшего 1 место  Балашова Матвея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конкурсе «И спою, и расскажу, как я папочку люблю!», 2021 г.;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победителя, занявшего 1 место, Кулешовой Валерии в международном творческом конкурсе «У лукоморья дуб зеленый…», 2021 г.; 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участников группы «Ягодки» в конкурсе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Экосказы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ручья» в номинации «Природа. Культура. Экология» – конкурс сольных коллективных исполнений песен о природе, а также театрализованных постановок об экологических проблемах в регионе», 2021 г.;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«Гномики»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«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Экосказы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ручья» в номинации «Природа. Культура. Экология» – конкурс сольных коллективных исполнений песен о природе, а также театрализованных постановок об экологических проблемах в регионе», 2021 г.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91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2.infourok.ru/uploads/ex/033b/00061dba-93fe57af/1/hello_html_1261be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23" y="2924944"/>
            <a:ext cx="433244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поощрения за успехи в профессиональной деятельности</a:t>
            </a:r>
            <a:r>
              <a:rPr lang="ru-RU" sz="28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3021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69890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/>
              </a:buClr>
              <a:buSzPct val="100000"/>
            </a:pPr>
            <a:endParaRPr lang="ru-RU" sz="1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369890"/>
            <a:ext cx="83582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поощрения за успехи в профессиональной деятельности</a:t>
            </a:r>
            <a:r>
              <a:rPr lang="ru-RU" dirty="0">
                <a:solidFill>
                  <a:schemeClr val="tx2"/>
                </a:solidFill>
                <a:latin typeface="Open Sans"/>
              </a:rPr>
              <a:t> </a:t>
            </a:r>
            <a:endParaRPr lang="ru-RU" dirty="0" smtClean="0">
              <a:solidFill>
                <a:schemeClr val="tx2"/>
              </a:solidFill>
              <a:latin typeface="Open Sans"/>
            </a:endParaRPr>
          </a:p>
          <a:p>
            <a:pPr algn="ctr"/>
            <a:endParaRPr lang="ru-RU" dirty="0" smtClean="0">
              <a:solidFill>
                <a:schemeClr val="tx2"/>
              </a:solidFill>
              <a:latin typeface="Open Sans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место во всероссийском конкурсе «Педагогический проект», работа  «Играем пальчиками, развиваем речь», 2019 г.;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всероссийской викторины «Время знаний» за подготовку воспитанника Сахно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Виолетты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2020 г.;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почетной грамотой, медалью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место в муниципальном этапе Спартакиады педагогических работников дошкольных образовательных организаций Березовского района по шахматам среди женщин, 2021 год;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Всероссийского издания СМИ «Альманах Педагога» выразил благодарность за активное участие в работе издания, а также  за личный вклад  по внедрению информационно -коммуникационных технологий (ИКТ) в образовательный процесс, 2021 г.;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189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9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6964" y="799837"/>
            <a:ext cx="79394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год, редакция Всероссийского издания  «Альманах Педагога» за подготовку и педагогическое сопровождение участника Всероссийского мероприятия, а также за профессиональную организацию интеллектуальной и творческой деятельности подрастающего поколения;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год,  автономная некоммерческая организация «Научно – образовательной центр педагогических проектов» за участие во всероссийском педагогическом конкурсе с авторской работой «Осень к нам пришла!»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81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28604"/>
            <a:ext cx="59766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  <a:r>
              <a:rPr lang="ru-RU" sz="31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Грамоты, дипломы, удостоверения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Home\AppData\Local\Microsoft\Windows\Temporary Internet Files\Content.IE5\GZ0YX8UL\IMG-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56792"/>
            <a:ext cx="1704203" cy="2357430"/>
          </a:xfrm>
          <a:prstGeom prst="rect">
            <a:avLst/>
          </a:prstGeom>
          <a:noFill/>
        </p:spPr>
      </p:pic>
      <p:pic>
        <p:nvPicPr>
          <p:cNvPr id="1027" name="Picture 3" descr="C:\Users\Home\AppData\Local\Microsoft\Windows\Temporary Internet Files\Content.IE5\B1ZZFGIU\IMG-1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33993"/>
            <a:ext cx="1643074" cy="2358917"/>
          </a:xfrm>
          <a:prstGeom prst="rect">
            <a:avLst/>
          </a:prstGeom>
          <a:noFill/>
        </p:spPr>
      </p:pic>
      <p:pic>
        <p:nvPicPr>
          <p:cNvPr id="1028" name="Picture 4" descr="C:\Users\Home\AppData\Local\Microsoft\Windows\Temporary Internet Files\Content.IE5\GZ0YX8UL\IMG-1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0009" y="4221088"/>
            <a:ext cx="2916239" cy="2013146"/>
          </a:xfrm>
          <a:prstGeom prst="rect">
            <a:avLst/>
          </a:prstGeom>
          <a:noFill/>
        </p:spPr>
      </p:pic>
      <p:pic>
        <p:nvPicPr>
          <p:cNvPr id="1029" name="Picture 5" descr="C:\Users\Home\AppData\Local\Microsoft\Windows\Temporary Internet Files\Content.IE5\RJB1SG13\IMG-1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0517" y="1515062"/>
            <a:ext cx="1643074" cy="2396778"/>
          </a:xfrm>
          <a:prstGeom prst="rect">
            <a:avLst/>
          </a:prstGeom>
          <a:noFill/>
        </p:spPr>
      </p:pic>
      <p:pic>
        <p:nvPicPr>
          <p:cNvPr id="1030" name="Picture 6" descr="C:\Users\Home\AppData\Local\Microsoft\Windows\Temporary Internet Files\Content.IE5\2EDXYBV2\IMG-1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496132"/>
            <a:ext cx="1660730" cy="2357430"/>
          </a:xfrm>
          <a:prstGeom prst="rect">
            <a:avLst/>
          </a:prstGeom>
          <a:noFill/>
        </p:spPr>
      </p:pic>
      <p:pic>
        <p:nvPicPr>
          <p:cNvPr id="1031" name="Picture 7" descr="C:\Users\Home\AppData\Local\Microsoft\Windows\Temporary Internet Files\Content.IE5\B1ZZFGIU\IMG-1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0517" y="4221088"/>
            <a:ext cx="2916426" cy="2037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504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me\AppData\Local\Microsoft\Windows\Temporary Internet Files\Content.IE5\GZ0YX8UL\IMG-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1760475" cy="2396990"/>
          </a:xfrm>
          <a:prstGeom prst="rect">
            <a:avLst/>
          </a:prstGeom>
          <a:noFill/>
        </p:spPr>
      </p:pic>
      <p:pic>
        <p:nvPicPr>
          <p:cNvPr id="2051" name="Picture 3" descr="C:\Users\Home\AppData\Local\Microsoft\Windows\Temporary Internet Files\Content.IE5\RJB1SG13\IMG-1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1734974" cy="2442075"/>
          </a:xfrm>
          <a:prstGeom prst="rect">
            <a:avLst/>
          </a:prstGeom>
          <a:noFill/>
        </p:spPr>
      </p:pic>
      <p:pic>
        <p:nvPicPr>
          <p:cNvPr id="2052" name="Picture 4" descr="C:\Users\Home\AppData\Local\Microsoft\Windows\Temporary Internet Files\Content.IE5\2EDXYBV2\IMG-1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857232"/>
            <a:ext cx="1797054" cy="2500306"/>
          </a:xfrm>
          <a:prstGeom prst="rect">
            <a:avLst/>
          </a:prstGeom>
          <a:noFill/>
        </p:spPr>
      </p:pic>
      <p:pic>
        <p:nvPicPr>
          <p:cNvPr id="2053" name="Picture 5" descr="C:\Users\Home\AppData\Local\Microsoft\Windows\Temporary Internet Files\Content.IE5\B1ZZFGIU\IMG-1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785794"/>
            <a:ext cx="1703687" cy="2428892"/>
          </a:xfrm>
          <a:prstGeom prst="rect">
            <a:avLst/>
          </a:prstGeom>
          <a:noFill/>
        </p:spPr>
      </p:pic>
      <p:pic>
        <p:nvPicPr>
          <p:cNvPr id="2054" name="Picture 6" descr="C:\Users\Home\AppData\Local\Microsoft\Windows\Temporary Internet Files\Content.IE5\GZ0YX8UL\IMG-1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852" y="3545631"/>
            <a:ext cx="1874414" cy="2686660"/>
          </a:xfrm>
          <a:prstGeom prst="rect">
            <a:avLst/>
          </a:prstGeom>
          <a:noFill/>
        </p:spPr>
      </p:pic>
      <p:pic>
        <p:nvPicPr>
          <p:cNvPr id="2055" name="Picture 7" descr="C:\Users\Home\AppData\Local\Microsoft\Windows\Temporary Internet Files\Content.IE5\RJB1SG13\IMG-1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3368" y="3516578"/>
            <a:ext cx="1940197" cy="2715713"/>
          </a:xfrm>
          <a:prstGeom prst="rect">
            <a:avLst/>
          </a:prstGeom>
          <a:noFill/>
        </p:spPr>
      </p:pic>
      <p:pic>
        <p:nvPicPr>
          <p:cNvPr id="2056" name="Picture 8" descr="C:\Users\Home\AppData\Local\Microsoft\Windows\Temporary Internet Files\Content.IE5\GZ0YX8UL\IMG-10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36099" y="4005064"/>
            <a:ext cx="3071802" cy="2083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920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248" y="487760"/>
            <a:ext cx="4857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педагоге</a:t>
            </a:r>
          </a:p>
          <a:p>
            <a:pPr marL="137160" indent="0" algn="ctr">
              <a:buNone/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Бычкова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Наталья Ивановна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Освоила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программу  магистратуры по направлению  </a:t>
            </a: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Специальное (дефектологическое)  образование</a:t>
            </a: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 31.12.2019 г.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педагогической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работы: 13 лет</a:t>
            </a:r>
          </a:p>
          <a:p>
            <a:pPr marL="480060" lvl="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работы в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должности:  </a:t>
            </a:r>
          </a:p>
          <a:p>
            <a:pPr marL="480060" lvl="0" indent="-342900"/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3 года.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214686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кредо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 и творчество,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Упорство и победа –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главные этапы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логопеда                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647964" cy="255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63569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AppData\Local\Microsoft\Windows\Temporary Internet Files\Content.IE5\B1ZZFGIU\IMG-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85" y="810760"/>
            <a:ext cx="1643074" cy="2436152"/>
          </a:xfrm>
          <a:prstGeom prst="rect">
            <a:avLst/>
          </a:prstGeom>
          <a:noFill/>
        </p:spPr>
      </p:pic>
      <p:pic>
        <p:nvPicPr>
          <p:cNvPr id="3075" name="Picture 3" descr="C:\Users\Home\AppData\Local\Microsoft\Windows\Temporary Internet Files\Content.IE5\RJB1SG13\IMG-1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20682"/>
            <a:ext cx="1661607" cy="2372333"/>
          </a:xfrm>
          <a:prstGeom prst="rect">
            <a:avLst/>
          </a:prstGeom>
          <a:noFill/>
        </p:spPr>
      </p:pic>
      <p:pic>
        <p:nvPicPr>
          <p:cNvPr id="3076" name="Picture 4" descr="C:\Users\Home\AppData\Local\Microsoft\Windows\Temporary Internet Files\Content.IE5\B1ZZFGIU\IMG-1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20682"/>
            <a:ext cx="1570353" cy="2393980"/>
          </a:xfrm>
          <a:prstGeom prst="rect">
            <a:avLst/>
          </a:prstGeom>
          <a:noFill/>
        </p:spPr>
      </p:pic>
      <p:pic>
        <p:nvPicPr>
          <p:cNvPr id="3077" name="Picture 5" descr="C:\Users\Home\AppData\Local\Microsoft\Windows\Temporary Internet Files\Content.IE5\RJB1SG13\IMG-1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855690"/>
            <a:ext cx="1728742" cy="2375198"/>
          </a:xfrm>
          <a:prstGeom prst="rect">
            <a:avLst/>
          </a:prstGeom>
          <a:noFill/>
        </p:spPr>
      </p:pic>
      <p:pic>
        <p:nvPicPr>
          <p:cNvPr id="3080" name="Picture 8" descr="C:\Users\Home\AppData\Local\Microsoft\Windows\Temporary Internet Files\Content.IE5\2EDXYBV2\IMG-1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4279" y="3554754"/>
            <a:ext cx="1536631" cy="2373434"/>
          </a:xfrm>
          <a:prstGeom prst="rect">
            <a:avLst/>
          </a:prstGeom>
          <a:noFill/>
        </p:spPr>
      </p:pic>
      <p:pic>
        <p:nvPicPr>
          <p:cNvPr id="3081" name="Picture 9" descr="C:\Users\Home\AppData\Local\Microsoft\Windows\Temporary Internet Files\Content.IE5\RJB1SG13\IMG-1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485" y="3636917"/>
            <a:ext cx="1662975" cy="23513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963289"/>
            <a:ext cx="2664296" cy="192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Home\AppData\Local\Microsoft\Windows\Temporary Internet Files\Content.IE5\B1ZZFGIU\IMG-1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902" y="3254121"/>
            <a:ext cx="3503330" cy="2482319"/>
          </a:xfrm>
          <a:prstGeom prst="rect">
            <a:avLst/>
          </a:prstGeom>
          <a:noFill/>
        </p:spPr>
      </p:pic>
      <p:pic>
        <p:nvPicPr>
          <p:cNvPr id="5" name="Picture 2" descr="C:\Users\Home\AppData\Local\Microsoft\Windows\Temporary Internet Files\Content.IE5\2EDXYBV2\IMG-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1344"/>
            <a:ext cx="3488847" cy="2454020"/>
          </a:xfrm>
          <a:prstGeom prst="rect">
            <a:avLst/>
          </a:prstGeom>
          <a:noFill/>
        </p:spPr>
      </p:pic>
      <p:pic>
        <p:nvPicPr>
          <p:cNvPr id="6" name="Picture 3" descr="C:\Users\Home\AppData\Local\Microsoft\Windows\Temporary Internet Files\Content.IE5\GZ0YX8UL\IMG-1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72" y="3277954"/>
            <a:ext cx="3383006" cy="245848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23" y="391344"/>
            <a:ext cx="3570488" cy="246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ome\AppData\Local\Microsoft\Windows\Temporary Internet Files\Content.IE5\RJB1SG13\IMG-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62888"/>
            <a:ext cx="3602280" cy="5194980"/>
          </a:xfrm>
          <a:prstGeom prst="rect">
            <a:avLst/>
          </a:prstGeom>
          <a:noFill/>
        </p:spPr>
      </p:pic>
      <p:pic>
        <p:nvPicPr>
          <p:cNvPr id="3" name="Picture 2" descr="C:\Users\Home\AppData\Local\Microsoft\Windows\Temporary Internet Files\Content.IE5\RJB1SG13\IMG-1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50" y="662888"/>
            <a:ext cx="3773511" cy="5194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Home\AppData\Local\Microsoft\Windows\Temporary Internet Files\Content.IE5\2EDXYBV2\IMG-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03800"/>
            <a:ext cx="3443844" cy="2367333"/>
          </a:xfrm>
          <a:prstGeom prst="rect">
            <a:avLst/>
          </a:prstGeom>
          <a:noFill/>
        </p:spPr>
      </p:pic>
      <p:pic>
        <p:nvPicPr>
          <p:cNvPr id="5127" name="Picture 7" descr="C:\Users\Home\AppData\Local\Microsoft\Windows\Temporary Internet Files\Content.IE5\RJB1SG13\IMG-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81086"/>
            <a:ext cx="3459234" cy="2348762"/>
          </a:xfrm>
          <a:prstGeom prst="rect">
            <a:avLst/>
          </a:prstGeom>
          <a:noFill/>
        </p:spPr>
      </p:pic>
      <p:pic>
        <p:nvPicPr>
          <p:cNvPr id="5128" name="Picture 8" descr="C:\Users\Home\AppData\Local\Microsoft\Windows\Temporary Internet Files\Content.IE5\GZ0YX8UL\IMG-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708" y="715076"/>
            <a:ext cx="3337316" cy="226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69890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algn="ctr">
              <a:spcBef>
                <a:spcPct val="20000"/>
              </a:spcBef>
              <a:buClr>
                <a:prstClr val="white"/>
              </a:buClr>
              <a:buSzPct val="100000"/>
            </a:pPr>
            <a:endParaRPr lang="ru-RU" sz="1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66" y="1031609"/>
            <a:ext cx="7392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Есть на свете такая профессия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Чтобы детям радость дарить.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Исправляя дефекты речи, 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Их  красиво учить говорить.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Каждый  день с язычком заниматься,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Добиваясь все новых побед.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И ошибок своих не стесняться.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На вопросы дать полный ответ.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 Кто поставит все звуки на место,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Чтобы речь словно речка текла?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Кто  научит, что в слове «ракета»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Говорить нужно «</a:t>
            </a:r>
            <a:r>
              <a:rPr lang="ru-RU" dirty="0" err="1" smtClean="0"/>
              <a:t>ра</a:t>
            </a:r>
            <a:r>
              <a:rPr lang="ru-RU" dirty="0" smtClean="0"/>
              <a:t>», а не «</a:t>
            </a:r>
            <a:r>
              <a:rPr lang="ru-RU" dirty="0" err="1" smtClean="0"/>
              <a:t>ла</a:t>
            </a:r>
            <a:r>
              <a:rPr lang="ru-RU" dirty="0" smtClean="0"/>
              <a:t>»?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Я в профессии с прошлого века,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Детям отдано столько лет.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Обожаю свою работу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И горжусь тем, что я логопед.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6989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 действительно горжусь!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5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6974"/>
            <a:ext cx="7944495" cy="26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dnepr.info/wp-content/uploads/2016/09/cropped-2nOIAlaQo3M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116392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59053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642919"/>
            <a:ext cx="6525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      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педагогический университет им. В.П. Астафьева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6191261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230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04" y="366623"/>
            <a:ext cx="857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16632"/>
            <a:ext cx="7560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выбрала профессию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учителя-логопеда?</a:t>
            </a:r>
            <a:r>
              <a:rPr lang="ru-RU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"Учитель может учить других до тех пор,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пока учится сам"                    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49580" algn="r">
              <a:spcAft>
                <a:spcPts val="0"/>
              </a:spcAft>
            </a:pP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А.С.Макаренко</a:t>
            </a:r>
            <a:r>
              <a:rPr lang="ru-RU" sz="1200" i="1" dirty="0" smtClean="0">
                <a:latin typeface="Times New Roman"/>
                <a:ea typeface="Times New Roman"/>
                <a:cs typeface="Times New Roman"/>
              </a:rPr>
              <a:t>                                                       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Размышление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 высказыванием А.С. Макаренко «Учитель может учить других до тех пор, пока учиться сам». Наш век – век преобразований, диктует новые требования, правила, формы и методы работы с подрастающим поколением. В современных условиях образовательной системы учитель – логопед должен совершенствовать свои знания и умения, заниматься самообразованием, обладать многогранностью интересов. Свои знания я пополняю на курсах повышения квалификации, участвую в различных конкурсах, публикациях. Все это обогащает и развивает мой уровень знаний. Я получаю информацию и пробую применить в своей педагогической деятельности. Поэтому процесс самообразования учителя - логопеда должен идти непрерывно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Работаю я с особенной категорией детей, называемых сегодня детьми с ограниченными возможностями здоровья. В основе моей педагогической деятельности лежит индивидуальный подход к каждому ребенку. Каждый ребёнок является личностью - со своим темпераментом, характером, привычками, способностями, и каждый требует к себе особого индивидуального подхода.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136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4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81369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Стараюсь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максимально заинтересовать ребенка на занятиях. Как приятно вместе радоваться маленьким победам, из которых в итоге складывается успех всей работы! Как приятно слышать слова благодарности от родителей! Профессия учителя – логопеда замечательна тем, что на твоих глазах меняется маленький человек, расширяется его круг возможностей, речь становится богаче. Не страшно, что порою процесс работы над речью бывает длительным и кропотливым, зато впереди всегда ждет успех, и наши усилия приносят чудесные плоды. Поэтому цель моей педагогической деятельности – помочь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детям и их родителям,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создать для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воспитанников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условия для полноценного развития потенциальных возможностей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indent="44958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Детский сад – островок радости, где каждый ребёнок уникален и неповторим, где мир добра, мир здоровья так же важен, как и мир знаний.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Учить ребёнка правильной, красивой речи, учить весело и увлечённо, дать возможность поверить в свои силы, понять, что любой ребёнок талантлив и успешен - вот, на мой взгляд, основная задача творческого педагога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/>
            <a:endParaRPr lang="ru-RU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/>
            <a:endParaRPr lang="ru-RU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/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29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что я люблю свою профессию? За то, что она даёт мне возможность каждый день соприкасаться с миром детства, за неповторимость и непредсказуемость каждого дня. Отдавая детям частичку своего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сердца,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 чувством глубокого удовлетворения признаюсь: 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Я на своём месте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Все мои знания,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все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мои душевные силы для них. Каждый раз, ощущая невероятное чувство радости за успехи детей, убеждаюсь в том, что профессия выбрана важная, нужная, необходимая!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Я люблю свою работу. Она даёт мне возможность помочь детям научиться правильно, произносить звуки родной речи. Ежедневно, соприкасаясь с миром детства, совершаю вклад в завтрашний день детей. Это даёт перспективу для успешного обучения чтению, письму, да и в жизни в целом, ведь красивая, чистая речь - важнейшее условие всестороннего полноценного развития детей дошкольного возраста, в чем и состоит цель моей работы.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Каждый день мои маленькие друзья садятся со мной перед зеркалом, и мы начинаем с улыбки гимнастику для язычка, чтобы научиться говорить правильно.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lvl="0" indent="44958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Моя работа по преодолению речевых нарушений вселяет в ребёнка уверенность в собственных силах, способствует развитию его познавательных способностей.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Он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становится более открытым к установлению контактов с другими людьми, более восприимчивым к новым знаниям, ощущает себя полноценным человеком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общении с детьми стараюсь быть искренней, умею поставить себя на место ребёнка, понять его внутреннее состояние.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Моя профессия очень нужная и важная.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38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567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306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квалификации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0304696"/>
              </p:ext>
            </p:extLst>
          </p:nvPr>
        </p:nvGraphicFramePr>
        <p:xfrm>
          <a:off x="683568" y="1052737"/>
          <a:ext cx="8208912" cy="48830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/>
                <a:gridCol w="1512168"/>
                <a:gridCol w="3600400"/>
                <a:gridCol w="1872208"/>
              </a:tblGrid>
              <a:tr h="95115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обучения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1856">
                <a:tc>
                  <a:txBody>
                    <a:bodyPr/>
                    <a:lstStyle/>
                    <a:p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часов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«Использование педагогики                М. Монтессори  в самостоятельной  деятельности  детей раннего и дошкольного возраста»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«Академия про. образования»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Курган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1541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часов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 сопровождения ребенка с ОВЗ в общеразвивающем  детском саду»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«Ин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фоурок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Смоленск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38423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часов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средств  коммуникации в коррекции нарушений  развития у обучающихся с ОВЗ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«Академия развития 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Красноярск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2123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998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7245995"/>
              </p:ext>
            </p:extLst>
          </p:nvPr>
        </p:nvGraphicFramePr>
        <p:xfrm>
          <a:off x="713745" y="692696"/>
          <a:ext cx="7704856" cy="35729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7826"/>
                <a:gridCol w="1417538"/>
                <a:gridCol w="3024336"/>
                <a:gridCol w="1985156"/>
              </a:tblGrid>
              <a:tr h="8297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обучения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80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«Логопедия. Техники  логопедического массажа в коррекции речевых нарушений»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КГПУ им. Астафьева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305-20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904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часов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логопедической работ как компонент адаптированной  образовательной программ  для  обучающихся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ограниченными  возможностями здоровья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институт повышения квалификации.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108203/ уд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3957</TotalTime>
  <Words>1472</Words>
  <Application>Microsoft Office PowerPoint</Application>
  <PresentationFormat>Экран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DNS</cp:lastModifiedBy>
  <cp:revision>266</cp:revision>
  <cp:lastPrinted>2018-03-17T18:44:05Z</cp:lastPrinted>
  <dcterms:created xsi:type="dcterms:W3CDTF">2013-04-09T15:20:34Z</dcterms:created>
  <dcterms:modified xsi:type="dcterms:W3CDTF">2022-02-08T16:09:51Z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4156697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