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73" r:id="rId5"/>
    <p:sldId id="261" r:id="rId6"/>
    <p:sldId id="270" r:id="rId7"/>
    <p:sldId id="267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26D23-D5B8-462B-B3A1-1401B38EBC84}" type="datetimeFigureOut">
              <a:rPr lang="ru-RU"/>
              <a:pPr>
                <a:defRPr/>
              </a:pPr>
              <a:t>23.01.2023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63B82-6816-4DA0-ACBB-CCC13C07DF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41D05-AE1B-405E-8F02-68EC597110AC}" type="datetimeFigureOut">
              <a:rPr lang="ru-RU"/>
              <a:pPr>
                <a:defRPr/>
              </a:pPr>
              <a:t>23.01.2023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AAEB1-20CB-4478-A054-BD5597FF1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CFD30-7E28-45F9-9121-56BAE6A1E412}" type="datetimeFigureOut">
              <a:rPr lang="ru-RU"/>
              <a:pPr>
                <a:defRPr/>
              </a:pPr>
              <a:t>23.01.2023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9CBE9-AB83-4D67-BA7F-33C1C3E721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25D3F-204E-45C7-90EE-BEADDC85C115}" type="datetimeFigureOut">
              <a:rPr lang="ru-RU"/>
              <a:pPr>
                <a:defRPr/>
              </a:pPr>
              <a:t>23.01.2023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6FEE1-6A5A-43D6-8AF3-5BF0CBDBBC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2DB8A-8EAD-420C-BBB7-B14E542E1900}" type="datetimeFigureOut">
              <a:rPr lang="ru-RU"/>
              <a:pPr>
                <a:defRPr/>
              </a:pPr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A4E26-75E5-4D12-B444-053A1A31C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0B4AE-2881-4DFE-9B60-58D4CF2367C4}" type="datetimeFigureOut">
              <a:rPr lang="ru-RU"/>
              <a:pPr>
                <a:defRPr/>
              </a:pPr>
              <a:t>23.01.2023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53482-BA27-4B23-8BEF-DF12CA93B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288C9-8588-4C30-A2E0-EF53AE4210A7}" type="datetimeFigureOut">
              <a:rPr lang="ru-RU"/>
              <a:pPr>
                <a:defRPr/>
              </a:pPr>
              <a:t>23.01.2023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4CDD9-3D54-4666-9229-4D5FC26FA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C8670-A311-4E1E-B6AF-35199DFFF008}" type="datetimeFigureOut">
              <a:rPr lang="ru-RU"/>
              <a:pPr>
                <a:defRPr/>
              </a:pPr>
              <a:t>23.01.2023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3FC14-8877-447D-8A09-719121CBF9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8DAFB-9C79-4E95-9978-CACB4A1D752E}" type="datetimeFigureOut">
              <a:rPr lang="ru-RU"/>
              <a:pPr>
                <a:defRPr/>
              </a:pPr>
              <a:t>23.01.2023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3E196-0505-4D0D-BF76-57D95BACC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75641-BD42-4DF4-999B-514C4AFDD5AA}" type="datetimeFigureOut">
              <a:rPr lang="ru-RU"/>
              <a:pPr>
                <a:defRPr/>
              </a:pPr>
              <a:t>23.01.2023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0C513-823E-4249-8711-162DE9D5FD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F46DA-018B-436F-B04B-220340213B66}" type="datetimeFigureOut">
              <a:rPr lang="ru-RU"/>
              <a:pPr>
                <a:defRPr/>
              </a:pPr>
              <a:t>23.01.2023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6B90F-6998-4724-A17E-98878BB77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B7D18D-399B-4DEB-837F-4C96DD8F0B51}" type="datetimeFigureOut">
              <a:rPr lang="ru-RU"/>
              <a:pPr>
                <a:defRPr/>
              </a:pPr>
              <a:t>23.01.2023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4448DF-7DB8-4C9C-9CE7-4E961D0F1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1" r:id="rId2"/>
    <p:sldLayoutId id="2147483740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41" r:id="rId9"/>
    <p:sldLayoutId id="2147483737" r:id="rId10"/>
    <p:sldLayoutId id="21474837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Прямоугольник 2"/>
          <p:cNvSpPr>
            <a:spLocks noChangeArrowheads="1"/>
          </p:cNvSpPr>
          <p:nvPr/>
        </p:nvSpPr>
        <p:spPr bwMode="auto">
          <a:xfrm>
            <a:off x="323528" y="908720"/>
            <a:ext cx="857629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tabLst>
                <a:tab pos="2752725" algn="l"/>
              </a:tabLst>
            </a:pPr>
            <a:r>
              <a:rPr lang="ru-RU" sz="3600" dirty="0">
                <a:latin typeface="Constantia" pitchFamily="18" charset="0"/>
              </a:rPr>
              <a:t>Портфолио воспитателя </a:t>
            </a:r>
            <a:endParaRPr lang="ru-RU" sz="1100" dirty="0">
              <a:latin typeface="Constantia" pitchFamily="18" charset="0"/>
            </a:endParaRPr>
          </a:p>
          <a:p>
            <a:pPr algn="ctr" eaLnBrk="0" hangingPunct="0">
              <a:tabLst>
                <a:tab pos="2752725" algn="l"/>
              </a:tabLst>
            </a:pPr>
            <a:r>
              <a:rPr lang="ru-RU" sz="3600" dirty="0" smtClean="0">
                <a:latin typeface="Constantia" pitchFamily="18" charset="0"/>
                <a:cs typeface="Times New Roman" pitchFamily="18" charset="0"/>
              </a:rPr>
              <a:t>Корневой Татьяны Александровны</a:t>
            </a:r>
          </a:p>
          <a:p>
            <a:pPr eaLnBrk="0" hangingPunct="0">
              <a:tabLst>
                <a:tab pos="2752725" algn="l"/>
              </a:tabLst>
            </a:pPr>
            <a:r>
              <a:rPr lang="ru-RU" sz="4000" dirty="0" smtClean="0">
                <a:latin typeface="Constantia" pitchFamily="18" charset="0"/>
                <a:cs typeface="Times New Roman" pitchFamily="18" charset="0"/>
              </a:rPr>
              <a:t> </a:t>
            </a:r>
            <a:endParaRPr lang="ru-RU" sz="1200" dirty="0">
              <a:latin typeface="Constantia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79675" y="2183390"/>
            <a:ext cx="3201188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Титульный лист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70" y="3035361"/>
            <a:ext cx="3222774" cy="642937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Общие сведения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79674" y="3772362"/>
            <a:ext cx="3220946" cy="642938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Повышение квалификации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570" y="4509120"/>
            <a:ext cx="3222774" cy="64293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Мероприятия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 rot="10800000" flipV="1">
            <a:off x="679674" y="5249251"/>
            <a:ext cx="3220946" cy="5715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Методическая деятельность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178" y="188640"/>
            <a:ext cx="7774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Муниципальное бюджетное дошкольное образовательное учреждение</a:t>
            </a:r>
          </a:p>
          <a:p>
            <a:pPr algn="ctr"/>
            <a:r>
              <a:rPr lang="ru-RU" dirty="0" smtClean="0"/>
              <a:t> «Березовский детский сад № 2»</a:t>
            </a:r>
            <a:endParaRPr lang="ru-RU" dirty="0"/>
          </a:p>
        </p:txBody>
      </p:sp>
      <p:pic>
        <p:nvPicPr>
          <p:cNvPr id="1026" name="Picture 2" descr="C:\Users\vlad2\OneDrive\Рабочий стол\Screenshot_20230122-21505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104216"/>
            <a:ext cx="3024336" cy="39792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TextBox 1"/>
          <p:cNvSpPr txBox="1"/>
          <p:nvPr/>
        </p:nvSpPr>
        <p:spPr>
          <a:xfrm>
            <a:off x="2279751" y="6408123"/>
            <a:ext cx="4433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latin typeface="+mn-lt"/>
              </a:rPr>
              <a:t>Пгт</a:t>
            </a:r>
            <a:r>
              <a:rPr lang="ru-RU" b="1" dirty="0" smtClean="0">
                <a:latin typeface="+mn-lt"/>
              </a:rPr>
              <a:t>. </a:t>
            </a:r>
            <a:r>
              <a:rPr lang="ru-RU" b="1" dirty="0" smtClean="0">
                <a:latin typeface="Constantia" panose="02030602050306030303" pitchFamily="18" charset="0"/>
              </a:rPr>
              <a:t>Березовка</a:t>
            </a:r>
            <a:r>
              <a:rPr lang="ru-RU" b="1" dirty="0" smtClean="0">
                <a:latin typeface="+mn-lt"/>
              </a:rPr>
              <a:t> 2022г</a:t>
            </a:r>
            <a:endParaRPr lang="ru-RU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285750" y="942976"/>
            <a:ext cx="5072068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600" dirty="0">
                <a:latin typeface="Constantia" pitchFamily="18" charset="0"/>
              </a:rPr>
              <a:t> Дата рождения: </a:t>
            </a:r>
            <a:r>
              <a:rPr lang="ru-RU" sz="1600" dirty="0" smtClean="0">
                <a:latin typeface="Constantia" pitchFamily="18" charset="0"/>
              </a:rPr>
              <a:t>05 июня 1985г</a:t>
            </a:r>
            <a:r>
              <a:rPr lang="ru-RU" sz="1600" dirty="0">
                <a:latin typeface="Constantia" pitchFamily="18" charset="0"/>
              </a:rPr>
              <a:t>.</a:t>
            </a:r>
            <a:endParaRPr lang="en-US" sz="1600" dirty="0">
              <a:latin typeface="Constantia" pitchFamily="18" charset="0"/>
            </a:endParaRPr>
          </a:p>
          <a:p>
            <a:endParaRPr lang="ru-RU" sz="1600" dirty="0">
              <a:latin typeface="Constant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>
                <a:latin typeface="Constantia" pitchFamily="18" charset="0"/>
              </a:rPr>
              <a:t> </a:t>
            </a:r>
            <a:r>
              <a:rPr lang="ru-RU" sz="1600" dirty="0">
                <a:latin typeface="Constantia" pitchFamily="18" charset="0"/>
              </a:rPr>
              <a:t>Образование: </a:t>
            </a:r>
            <a:r>
              <a:rPr lang="ru-RU" sz="1600" dirty="0">
                <a:latin typeface="Constantia" pitchFamily="18" charset="0"/>
                <a:cs typeface="Times New Roman" pitchFamily="18" charset="0"/>
              </a:rPr>
              <a:t>закончила  в  </a:t>
            </a:r>
            <a:r>
              <a:rPr lang="ru-RU" sz="1600" dirty="0" smtClean="0">
                <a:latin typeface="Constantia" pitchFamily="18" charset="0"/>
                <a:cs typeface="Times New Roman" pitchFamily="18" charset="0"/>
              </a:rPr>
              <a:t>2007  </a:t>
            </a:r>
            <a:r>
              <a:rPr lang="ru-RU" sz="1600" dirty="0">
                <a:latin typeface="Constantia" pitchFamily="18" charset="0"/>
                <a:cs typeface="Times New Roman" pitchFamily="18" charset="0"/>
              </a:rPr>
              <a:t>году  </a:t>
            </a:r>
            <a:r>
              <a:rPr lang="ru-RU" sz="1600" dirty="0" smtClean="0">
                <a:latin typeface="Constantia" pitchFamily="18" charset="0"/>
                <a:cs typeface="Times New Roman" pitchFamily="18" charset="0"/>
              </a:rPr>
              <a:t>Федеральное государственное учреждение высшего профессионального образования «Новосибирская государственная академия водного транспорта»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latin typeface="Constantia" pitchFamily="18" charset="0"/>
                <a:cs typeface="Times New Roman" pitchFamily="18" charset="0"/>
              </a:rPr>
              <a:t>Прошла профессиональную переподготовку в ООО «Инфоурок» г.Смоленск по программе «Воспитание детей дошкольного возраста» диплом №45869 от 19.02.2020г</a:t>
            </a:r>
            <a:endParaRPr lang="ru-RU" sz="1600" dirty="0">
              <a:latin typeface="Constantia" pitchFamily="18" charset="0"/>
              <a:cs typeface="Times New Roman" pitchFamily="18" charset="0"/>
            </a:endParaRPr>
          </a:p>
          <a:p>
            <a:endParaRPr lang="ru-RU" sz="1400" dirty="0">
              <a:latin typeface="Constantia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>
                <a:latin typeface="Constantia" pitchFamily="18" charset="0"/>
              </a:rPr>
              <a:t> Общий стаж </a:t>
            </a:r>
            <a:r>
              <a:rPr lang="ru-RU" dirty="0" smtClean="0">
                <a:latin typeface="Constantia" pitchFamily="18" charset="0"/>
              </a:rPr>
              <a:t>– 21 год, </a:t>
            </a:r>
            <a:r>
              <a:rPr lang="ru-RU" dirty="0">
                <a:latin typeface="Constantia" pitchFamily="18" charset="0"/>
              </a:rPr>
              <a:t>в должности воспитателя </a:t>
            </a:r>
            <a:r>
              <a:rPr lang="ru-RU" dirty="0" smtClean="0">
                <a:latin typeface="Constantia" pitchFamily="18" charset="0"/>
              </a:rPr>
              <a:t> 4 </a:t>
            </a:r>
            <a:r>
              <a:rPr lang="ru-RU" dirty="0">
                <a:latin typeface="Constantia" pitchFamily="18" charset="0"/>
              </a:rPr>
              <a:t>года, стаж работы в данном учреждении </a:t>
            </a:r>
            <a:r>
              <a:rPr lang="ru-RU" dirty="0" smtClean="0">
                <a:latin typeface="Constantia" pitchFamily="18" charset="0"/>
              </a:rPr>
              <a:t>4 </a:t>
            </a:r>
            <a:r>
              <a:rPr lang="ru-RU" dirty="0">
                <a:latin typeface="Constantia" pitchFamily="18" charset="0"/>
              </a:rPr>
              <a:t>года.</a:t>
            </a:r>
            <a:endParaRPr lang="en-US" dirty="0">
              <a:latin typeface="Constantia" pitchFamily="18" charset="0"/>
            </a:endParaRPr>
          </a:p>
          <a:p>
            <a:endParaRPr lang="ru-RU" dirty="0">
              <a:latin typeface="Constant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>
                <a:latin typeface="Constantia" pitchFamily="18" charset="0"/>
              </a:rPr>
              <a:t> Квалификационная категория: </a:t>
            </a:r>
            <a:r>
              <a:rPr lang="ru-RU" dirty="0" smtClean="0">
                <a:latin typeface="Constantia" pitchFamily="18" charset="0"/>
              </a:rPr>
              <a:t>не имею</a:t>
            </a:r>
            <a:endParaRPr lang="en-US" dirty="0">
              <a:latin typeface="Constantia" pitchFamily="18" charset="0"/>
            </a:endParaRPr>
          </a:p>
          <a:p>
            <a:endParaRPr lang="ru-RU" dirty="0">
              <a:latin typeface="Constant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>
                <a:latin typeface="Constantia" pitchFamily="18" charset="0"/>
              </a:rPr>
              <a:t>Тема по самообразованию</a:t>
            </a:r>
            <a:r>
              <a:rPr lang="ru-RU" dirty="0" smtClean="0">
                <a:latin typeface="Constantia" pitchFamily="18" charset="0"/>
              </a:rPr>
              <a:t>:</a:t>
            </a:r>
          </a:p>
          <a:p>
            <a:r>
              <a:rPr lang="ru-RU" dirty="0" smtClean="0">
                <a:latin typeface="Constantia" pitchFamily="18" charset="0"/>
              </a:rPr>
              <a:t>Развитие мелкой моторики у детей раннего возраста через различные </a:t>
            </a:r>
            <a:r>
              <a:rPr lang="ru-RU" dirty="0">
                <a:latin typeface="Constantia" pitchFamily="18" charset="0"/>
              </a:rPr>
              <a:t>в</a:t>
            </a:r>
            <a:r>
              <a:rPr lang="ru-RU" dirty="0" smtClean="0">
                <a:latin typeface="Constantia" pitchFamily="18" charset="0"/>
              </a:rPr>
              <a:t>иды деятельности.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63" y="285750"/>
            <a:ext cx="2500312" cy="642938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Общие сведения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00192" y="2060848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Корневой Т.А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23528" y="221457"/>
            <a:ext cx="2500313" cy="642937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Общие сведения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1124744"/>
            <a:ext cx="1857375" cy="40005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/>
              <a:t>Образование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179512" y="1114440"/>
            <a:ext cx="3168352" cy="497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90"/>
          <a:stretch/>
        </p:blipFill>
        <p:spPr bwMode="auto">
          <a:xfrm rot="16200000" flipH="1" flipV="1">
            <a:off x="4152666" y="679982"/>
            <a:ext cx="4056584" cy="4946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4211960" y="373857"/>
            <a:ext cx="2500313" cy="642937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Сведения о переподготовке 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79512" y="116632"/>
            <a:ext cx="5040560" cy="55546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Повышение квалификации 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75387"/>
              </p:ext>
            </p:extLst>
          </p:nvPr>
        </p:nvGraphicFramePr>
        <p:xfrm>
          <a:off x="179512" y="764704"/>
          <a:ext cx="8712968" cy="587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368152"/>
                <a:gridCol w="4464496"/>
                <a:gridCol w="2520280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ysClr val="windowText" lastClr="000000"/>
                          </a:solidFill>
                        </a:rPr>
                        <a:t>№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ysClr val="windowText" lastClr="000000"/>
                          </a:solidFill>
                        </a:rPr>
                        <a:t>Дата 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ysClr val="windowText" lastClr="000000"/>
                          </a:solidFill>
                        </a:rPr>
                        <a:t>Тема 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ysClr val="windowText" lastClr="000000"/>
                          </a:solidFill>
                        </a:rPr>
                        <a:t>Документ 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ysClr val="windowText" lastClr="000000"/>
                          </a:solidFill>
                        </a:rPr>
                        <a:t>2020г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Обучение по санитарно-просветительской  программе «Основы здорового питания для дошкольников»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Сертификат Корнева Т.А.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05.11.2020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« Основы обеспечения информационной безопасности детей» в объеме 22 ч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795" marR="10795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Удостоверение о повышении квалификации Корнева Т.А.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795" marR="1079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ysClr val="windowText" lastClr="000000"/>
                          </a:solidFill>
                        </a:rPr>
                        <a:t>С 10.06-13.06.2021г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ysClr val="windowText" lastClr="000000"/>
                          </a:solidFill>
                        </a:rPr>
                        <a:t>«Коррекционная педагогика и особенности образования и воспитания детей с ОВЗ» 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ysClr val="windowText" lastClr="000000"/>
                          </a:solidFill>
                        </a:rPr>
                        <a:t>Удостоверение о повышении квалификации  ПК № 0712055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2022г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795" marR="10795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Большой этнографический диктант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795" marR="10795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Сертификат Корнева Т.А.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795" marR="1079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ysClr val="windowText" lastClr="000000"/>
                          </a:solidFill>
                        </a:rPr>
                        <a:t>С 07.02.-26.02.2022г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ysClr val="windowText" lastClr="000000"/>
                          </a:solidFill>
                        </a:rPr>
                        <a:t>«Планирование и организация совместной деятельности с детьми раннего</a:t>
                      </a:r>
                      <a:r>
                        <a:rPr lang="ru-RU" sz="1600" b="0" baseline="0" dirty="0" smtClean="0">
                          <a:solidFill>
                            <a:sysClr val="windowText" lastClr="000000"/>
                          </a:solidFill>
                        </a:rPr>
                        <a:t> возраста в условиях реализации ООП ДО» в объеме 72 ч</a:t>
                      </a:r>
                      <a:endParaRPr lang="ru-RU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ysClr val="windowText" lastClr="000000"/>
                          </a:solidFill>
                        </a:rPr>
                        <a:t>Удостоверение о повышении квалификации 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28.10.2022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Всероссийский мастер-класс «взаимодействие образовательной организации с семьей как условие выполнения ФГОС» (4 часа)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795" marR="10795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Сертификат участницы Корнева Т.А.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795" marR="1079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  <a:endParaRPr lang="ru-RU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28.10.2022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795" marR="10795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ГрандТест  «Теория и методика воспитания детей дошкольного возраст»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795" marR="10795" marT="9525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Диплом 1 степени Корнева Т.А. -воспитатель МБДОУ Берёзовский детский сад №2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795" marR="10795" marT="952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79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42875" y="0"/>
            <a:ext cx="2286000" cy="28575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Мероприятия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816279"/>
              </p:ext>
            </p:extLst>
          </p:nvPr>
        </p:nvGraphicFramePr>
        <p:xfrm>
          <a:off x="251520" y="285750"/>
          <a:ext cx="8640960" cy="63031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790"/>
                <a:gridCol w="1008346"/>
                <a:gridCol w="3377750"/>
                <a:gridCol w="4039074"/>
              </a:tblGrid>
              <a:tr h="278925">
                <a:tc gridSpan="4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Мероприятия организованные мною и с моим участием. (За  3 года.)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867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№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Дата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Название мероприятия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Участники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1246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11.11.2020г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Местный  5 конкурс детского творчества «Юная Снегурочка и Киндер Дед Мороз»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Диплом победителя средняя группа «Лучики» МБДОУ Берёзовский детский сад №2 –руководитель Корнева Т.А.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1246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2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2020г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Краевой конкурс  литературных произведений «Синичкин день»-2020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Сертификат участников -5 детей и 2 воспитателя</a:t>
                      </a:r>
                      <a:endParaRPr lang="ru-RU" sz="1100" dirty="0">
                        <a:effectLst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Руководитель Корнева Т.А.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1246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2021г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Местный экологический  конкурс  «Чудо  –кормушка пернатых -2021»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Грамота - Подшивалов Егор- руководитель Корнева Т.А.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7287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4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2021г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Районный конкурс детского рисунка «Я рисую ПОБЕДУ»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Благодарственное письмо Назаренко Софья воспитанница </a:t>
                      </a:r>
                      <a:r>
                        <a:rPr lang="ru-RU" sz="1600" dirty="0" err="1">
                          <a:effectLst/>
                        </a:rPr>
                        <a:t>ст.гр</a:t>
                      </a:r>
                      <a:r>
                        <a:rPr lang="ru-RU" sz="1600" dirty="0">
                          <a:effectLst/>
                        </a:rPr>
                        <a:t>.  МБДОУ Берёзовский детский сад №2 –руководитель Корнева Т.А.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3057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2022г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Онлайн-марафон  «Снеговик 2022»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Грамота Лысенко Артем и Лысенко Настя , Шокарева Настя</a:t>
                      </a:r>
                      <a:endParaRPr lang="ru-RU" sz="1100" dirty="0">
                        <a:effectLst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МБДОУ Берёзовский детский сад №2 –руководитель Корнева Т.А.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7287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28.10.2022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Всероссийский мастер-класс </a:t>
                      </a:r>
                      <a:r>
                        <a:rPr lang="ru-RU" sz="1600" dirty="0" smtClean="0">
                          <a:effectLst/>
                        </a:rPr>
                        <a:t>«Взаимодействие </a:t>
                      </a:r>
                      <a:r>
                        <a:rPr lang="ru-RU" sz="1600" dirty="0">
                          <a:effectLst/>
                        </a:rPr>
                        <a:t>образовательной организации с семьей как условие выполнения ФГОС» (4 часа)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Сертификат участницы Корнева Т.А.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785061"/>
              </p:ext>
            </p:extLst>
          </p:nvPr>
        </p:nvGraphicFramePr>
        <p:xfrm>
          <a:off x="179512" y="332656"/>
          <a:ext cx="8640960" cy="2931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790"/>
                <a:gridCol w="883479"/>
                <a:gridCol w="3502617"/>
                <a:gridCol w="4039074"/>
              </a:tblGrid>
              <a:tr h="278925">
                <a:tc gridSpan="4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246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2022г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Краевой конкурс КРОМЭО «Зелёный кошелёк»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Грамота 1 место МБДОУ Берёзовский детский сад №2 –Корнева Т.А. –участница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1246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24.11.2022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Всероссийский конкурс осеннего творчества детей и взрослых «Осенняя симфония»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Диплом лауреата 1 степени Назаренко Виктория</a:t>
                      </a:r>
                      <a:endParaRPr lang="ru-RU" sz="1100" dirty="0">
                        <a:effectLst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МБДОУ Берёзовский детский сад №2 куратор Корнева Т.А.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1246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11.11.2020г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Местный </a:t>
                      </a:r>
                      <a:r>
                        <a:rPr lang="ru-RU" sz="1600" dirty="0" smtClean="0">
                          <a:effectLst/>
                        </a:rPr>
                        <a:t>конкурс </a:t>
                      </a:r>
                      <a:r>
                        <a:rPr lang="ru-RU" sz="1600" dirty="0">
                          <a:effectLst/>
                        </a:rPr>
                        <a:t>детского творчества </a:t>
                      </a:r>
                      <a:r>
                        <a:rPr lang="ru-RU" sz="1600" dirty="0" smtClean="0">
                          <a:effectLst/>
                        </a:rPr>
                        <a:t>«Мечты о космосе»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Диплом </a:t>
                      </a:r>
                      <a:r>
                        <a:rPr lang="ru-RU" sz="1600" dirty="0" smtClean="0">
                          <a:effectLst/>
                        </a:rPr>
                        <a:t>2 место </a:t>
                      </a:r>
                      <a:r>
                        <a:rPr lang="ru-RU" sz="1600" baseline="0" dirty="0" smtClean="0">
                          <a:effectLst/>
                        </a:rPr>
                        <a:t> Крестьянинов Вадим </a:t>
                      </a:r>
                      <a:r>
                        <a:rPr lang="ru-RU" sz="1600" dirty="0" smtClean="0">
                          <a:effectLst/>
                        </a:rPr>
                        <a:t>–руководитель </a:t>
                      </a:r>
                      <a:r>
                        <a:rPr lang="ru-RU" sz="1600" dirty="0">
                          <a:effectLst/>
                        </a:rPr>
                        <a:t>Корнева Т.А.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7" marR="8827" marT="77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97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1"/>
          <p:cNvSpPr>
            <a:spLocks noChangeArrowheads="1"/>
          </p:cNvSpPr>
          <p:nvPr/>
        </p:nvSpPr>
        <p:spPr bwMode="auto">
          <a:xfrm>
            <a:off x="285720" y="857232"/>
            <a:ext cx="8572560" cy="830997"/>
          </a:xfrm>
          <a:prstGeom prst="rect">
            <a:avLst/>
          </a:prstGeom>
          <a:solidFill>
            <a:schemeClr val="bg2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Слово— самый  тонкий и самый острый инструмент, которым мы, должны умело  прикасаться к сердцам наших питомцев.</a:t>
            </a:r>
          </a:p>
        </p:txBody>
      </p:sp>
      <p:sp>
        <p:nvSpPr>
          <p:cNvPr id="14339" name="Прямоугольник 2"/>
          <p:cNvSpPr>
            <a:spLocks noChangeArrowheads="1"/>
          </p:cNvSpPr>
          <p:nvPr/>
        </p:nvSpPr>
        <p:spPr bwMode="auto">
          <a:xfrm>
            <a:off x="214282" y="2071688"/>
            <a:ext cx="8643998" cy="461665"/>
          </a:xfrm>
          <a:prstGeom prst="rect">
            <a:avLst/>
          </a:prstGeom>
          <a:solidFill>
            <a:schemeClr val="bg2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Воспитание словом — самое сложное,  трудное, что есть в педагогике.</a:t>
            </a:r>
          </a:p>
        </p:txBody>
      </p:sp>
      <p:sp>
        <p:nvSpPr>
          <p:cNvPr id="14340" name="Прямоугольник 3"/>
          <p:cNvSpPr>
            <a:spLocks noChangeArrowheads="1"/>
          </p:cNvSpPr>
          <p:nvPr/>
        </p:nvSpPr>
        <p:spPr bwMode="auto">
          <a:xfrm>
            <a:off x="1142976" y="142852"/>
            <a:ext cx="4929222" cy="461665"/>
          </a:xfrm>
          <a:prstGeom prst="rect">
            <a:avLst/>
          </a:prstGeom>
          <a:solidFill>
            <a:schemeClr val="bg2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Василий Александрович Сухомлинский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35885" y="5143488"/>
            <a:ext cx="6072230" cy="78584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Спасибо за внимание!</a:t>
            </a:r>
            <a:endParaRPr lang="ru-RU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4282" y="2780928"/>
            <a:ext cx="8462174" cy="15696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Воспитание детей надо начинать с воспитания родителей. Именно родители должны стать нашими помощниками, нашими  союзниками, участниками единого педагогического процесса, коллегами </a:t>
            </a:r>
          </a:p>
          <a:p>
            <a:r>
              <a:rPr lang="ru-RU" sz="2400" dirty="0" smtClean="0">
                <a:latin typeface="Monotype Corsiva" pitchFamily="66" charset="0"/>
              </a:rPr>
              <a:t>в деле воспитания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609</TotalTime>
  <Words>608</Words>
  <Application>Microsoft Office PowerPoint</Application>
  <PresentationFormat>Экран (4:3)</PresentationFormat>
  <Paragraphs>111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Влад Дмитриев</cp:lastModifiedBy>
  <cp:revision>49</cp:revision>
  <dcterms:created xsi:type="dcterms:W3CDTF">2017-02-02T13:34:27Z</dcterms:created>
  <dcterms:modified xsi:type="dcterms:W3CDTF">2023-01-23T04:18:33Z</dcterms:modified>
</cp:coreProperties>
</file>